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5"/>
  </p:notesMasterIdLst>
  <p:sldIdLst>
    <p:sldId id="256" r:id="rId5"/>
    <p:sldId id="258" r:id="rId6"/>
    <p:sldId id="259" r:id="rId7"/>
    <p:sldId id="261" r:id="rId8"/>
    <p:sldId id="260" r:id="rId9"/>
    <p:sldId id="262" r:id="rId10"/>
    <p:sldId id="268" r:id="rId11"/>
    <p:sldId id="266" r:id="rId12"/>
    <p:sldId id="269" r:id="rId13"/>
    <p:sldId id="267" r:id="rId1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CBCEFA"/>
          </a:solidFill>
        </a:fill>
      </a:tcStyle>
    </a:wholeTbl>
    <a:band2H>
      <a:tcTxStyle/>
      <a:tcStyle>
        <a:tcBdr/>
        <a:fill>
          <a:solidFill>
            <a:srgbClr val="E7E8FD"/>
          </a:solidFill>
        </a:fill>
      </a:tcStyle>
    </a:band2H>
    <a:firstCol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381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381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FFCAD1"/>
          </a:solidFill>
        </a:fill>
      </a:tcStyle>
    </a:wholeTbl>
    <a:band2H>
      <a:tcTxStyle/>
      <a:tcStyle>
        <a:tcBdr/>
        <a:fill>
          <a:solidFill>
            <a:srgbClr val="FFE6EA"/>
          </a:solidFill>
        </a:fill>
      </a:tcStyle>
    </a:band2H>
    <a:firstCol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381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381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CDCFE7"/>
          </a:solidFill>
        </a:fill>
      </a:tcStyle>
    </a:wholeTbl>
    <a:band2H>
      <a:tcTxStyle/>
      <a:tcStyle>
        <a:tcBdr/>
        <a:fill>
          <a:solidFill>
            <a:srgbClr val="E7E8F3"/>
          </a:solidFill>
        </a:fill>
      </a:tcStyle>
    </a:band2H>
    <a:firstCol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381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381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7E7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222222"/>
              </a:solidFill>
              <a:prstDash val="solid"/>
              <a:round/>
            </a:ln>
          </a:top>
          <a:bottom>
            <a:ln w="254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0F0F0"/>
          </a:solidFill>
        </a:fill>
      </a:tcStyle>
    </a:lastRow>
    <a:fir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round/>
            </a:ln>
          </a:top>
          <a:bottom>
            <a:ln w="254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CBCBCB"/>
          </a:solidFill>
        </a:fill>
      </a:tcStyle>
    </a:wholeTbl>
    <a:band2H>
      <a:tcTxStyle/>
      <a:tcStyle>
        <a:tcBdr/>
        <a:fill>
          <a:solidFill>
            <a:srgbClr val="E7E7E7"/>
          </a:solidFill>
        </a:fill>
      </a:tcStyle>
    </a:band2H>
    <a:firstCol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222222"/>
          </a:solidFill>
        </a:fill>
      </a:tcStyle>
    </a:firstCol>
    <a:la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381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222222"/>
          </a:solidFill>
        </a:fill>
      </a:tcStyle>
    </a:lastRow>
    <a:fir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381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222222"/>
          </a:solidFill>
        </a:fill>
      </a:tcStyle>
    </a:firstRow>
  </a:tblStyle>
  <a:tblStyle styleId="{2708684C-4D16-4618-839F-0558EEFCDFE6}" styleName="">
    <a:tblBg/>
    <a:wholeTb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222222"/>
              </a:solidFill>
              <a:prstDash val="solid"/>
              <a:round/>
            </a:ln>
          </a:left>
          <a:right>
            <a:ln w="12700" cap="flat">
              <a:solidFill>
                <a:srgbClr val="222222"/>
              </a:solidFill>
              <a:prstDash val="solid"/>
              <a:round/>
            </a:ln>
          </a:right>
          <a:top>
            <a:ln w="12700" cap="flat">
              <a:solidFill>
                <a:srgbClr val="222222"/>
              </a:solidFill>
              <a:prstDash val="solid"/>
              <a:round/>
            </a:ln>
          </a:top>
          <a:bottom>
            <a:ln w="127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solidFill>
                <a:srgbClr val="222222"/>
              </a:solidFill>
              <a:prstDash val="solid"/>
              <a:round/>
            </a:ln>
          </a:insideH>
          <a:insideV>
            <a:ln w="12700" cap="flat">
              <a:solidFill>
                <a:srgbClr val="222222"/>
              </a:solidFill>
              <a:prstDash val="solid"/>
              <a:round/>
            </a:ln>
          </a:insideV>
        </a:tcBdr>
        <a:fill>
          <a:solidFill>
            <a:srgbClr val="222222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222222"/>
              </a:solidFill>
              <a:prstDash val="solid"/>
              <a:round/>
            </a:ln>
          </a:left>
          <a:right>
            <a:ln w="12700" cap="flat">
              <a:solidFill>
                <a:srgbClr val="222222"/>
              </a:solidFill>
              <a:prstDash val="solid"/>
              <a:round/>
            </a:ln>
          </a:right>
          <a:top>
            <a:ln w="12700" cap="flat">
              <a:solidFill>
                <a:srgbClr val="222222"/>
              </a:solidFill>
              <a:prstDash val="solid"/>
              <a:round/>
            </a:ln>
          </a:top>
          <a:bottom>
            <a:ln w="127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solidFill>
                <a:srgbClr val="222222"/>
              </a:solidFill>
              <a:prstDash val="solid"/>
              <a:round/>
            </a:ln>
          </a:insideH>
          <a:insideV>
            <a:ln w="12700" cap="flat">
              <a:solidFill>
                <a:srgbClr val="222222"/>
              </a:solidFill>
              <a:prstDash val="solid"/>
              <a:round/>
            </a:ln>
          </a:insideV>
        </a:tcBdr>
        <a:fill>
          <a:solidFill>
            <a:srgbClr val="222222">
              <a:alpha val="20000"/>
            </a:srgbClr>
          </a:solidFill>
        </a:fill>
      </a:tcStyle>
    </a:firstCol>
    <a:lastRow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222222"/>
              </a:solidFill>
              <a:prstDash val="solid"/>
              <a:round/>
            </a:ln>
          </a:left>
          <a:right>
            <a:ln w="12700" cap="flat">
              <a:solidFill>
                <a:srgbClr val="222222"/>
              </a:solidFill>
              <a:prstDash val="solid"/>
              <a:round/>
            </a:ln>
          </a:right>
          <a:top>
            <a:ln w="50800" cap="flat">
              <a:solidFill>
                <a:srgbClr val="222222"/>
              </a:solidFill>
              <a:prstDash val="solid"/>
              <a:round/>
            </a:ln>
          </a:top>
          <a:bottom>
            <a:ln w="127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solidFill>
                <a:srgbClr val="222222"/>
              </a:solidFill>
              <a:prstDash val="solid"/>
              <a:round/>
            </a:ln>
          </a:insideH>
          <a:insideV>
            <a:ln w="12700" cap="flat">
              <a:solidFill>
                <a:srgbClr val="222222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222222"/>
              </a:solidFill>
              <a:prstDash val="solid"/>
              <a:round/>
            </a:ln>
          </a:left>
          <a:right>
            <a:ln w="12700" cap="flat">
              <a:solidFill>
                <a:srgbClr val="222222"/>
              </a:solidFill>
              <a:prstDash val="solid"/>
              <a:round/>
            </a:ln>
          </a:right>
          <a:top>
            <a:ln w="12700" cap="flat">
              <a:solidFill>
                <a:srgbClr val="222222"/>
              </a:solidFill>
              <a:prstDash val="solid"/>
              <a:round/>
            </a:ln>
          </a:top>
          <a:bottom>
            <a:ln w="254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solidFill>
                <a:srgbClr val="222222"/>
              </a:solidFill>
              <a:prstDash val="solid"/>
              <a:round/>
            </a:ln>
          </a:insideH>
          <a:insideV>
            <a:ln w="12700" cap="flat">
              <a:solidFill>
                <a:srgbClr val="222222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46727" autoAdjust="0"/>
  </p:normalViewPr>
  <p:slideViewPr>
    <p:cSldViewPr snapToGrid="0">
      <p:cViewPr varScale="1">
        <p:scale>
          <a:sx n="51" d="100"/>
          <a:sy n="51" d="100"/>
        </p:scale>
        <p:origin x="23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holas Chambless" userId="f1c50804-eafa-4d27-a758-fd4975c58847" providerId="ADAL" clId="{112F6B01-0789-42FD-BD3D-548FA696B13C}"/>
    <pc:docChg chg="custSel delSld modSld">
      <pc:chgData name="Nicholas Chambless" userId="f1c50804-eafa-4d27-a758-fd4975c58847" providerId="ADAL" clId="{112F6B01-0789-42FD-BD3D-548FA696B13C}" dt="2026-05-06T19:43:55.882" v="14" actId="2696"/>
      <pc:docMkLst>
        <pc:docMk/>
      </pc:docMkLst>
      <pc:sldChg chg="modNotesTx">
        <pc:chgData name="Nicholas Chambless" userId="f1c50804-eafa-4d27-a758-fd4975c58847" providerId="ADAL" clId="{112F6B01-0789-42FD-BD3D-548FA696B13C}" dt="2026-05-06T19:43:21.783" v="11" actId="20577"/>
        <pc:sldMkLst>
          <pc:docMk/>
          <pc:sldMk cId="0" sldId="256"/>
        </pc:sldMkLst>
      </pc:sldChg>
      <pc:sldChg chg="modNotesTx">
        <pc:chgData name="Nicholas Chambless" userId="f1c50804-eafa-4d27-a758-fd4975c58847" providerId="ADAL" clId="{112F6B01-0789-42FD-BD3D-548FA696B13C}" dt="2026-05-06T19:43:25.225" v="12" actId="20577"/>
        <pc:sldMkLst>
          <pc:docMk/>
          <pc:sldMk cId="0" sldId="258"/>
        </pc:sldMkLst>
      </pc:sldChg>
      <pc:sldChg chg="modSp mod">
        <pc:chgData name="Nicholas Chambless" userId="f1c50804-eafa-4d27-a758-fd4975c58847" providerId="ADAL" clId="{112F6B01-0789-42FD-BD3D-548FA696B13C}" dt="2026-04-21T19:41:29.777" v="10" actId="27636"/>
        <pc:sldMkLst>
          <pc:docMk/>
          <pc:sldMk cId="0" sldId="260"/>
        </pc:sldMkLst>
        <pc:spChg chg="mod">
          <ac:chgData name="Nicholas Chambless" userId="f1c50804-eafa-4d27-a758-fd4975c58847" providerId="ADAL" clId="{112F6B01-0789-42FD-BD3D-548FA696B13C}" dt="2026-04-21T19:41:20.104" v="7" actId="1076"/>
          <ac:spMkLst>
            <pc:docMk/>
            <pc:sldMk cId="0" sldId="260"/>
            <ac:spMk id="678" creationId="{00000000-0000-0000-0000-000000000000}"/>
          </ac:spMkLst>
        </pc:spChg>
        <pc:spChg chg="mod">
          <ac:chgData name="Nicholas Chambless" userId="f1c50804-eafa-4d27-a758-fd4975c58847" providerId="ADAL" clId="{112F6B01-0789-42FD-BD3D-548FA696B13C}" dt="2026-04-21T19:41:29.777" v="10" actId="27636"/>
          <ac:spMkLst>
            <pc:docMk/>
            <pc:sldMk cId="0" sldId="260"/>
            <ac:spMk id="679" creationId="{00000000-0000-0000-0000-000000000000}"/>
          </ac:spMkLst>
        </pc:spChg>
        <pc:spChg chg="mod">
          <ac:chgData name="Nicholas Chambless" userId="f1c50804-eafa-4d27-a758-fd4975c58847" providerId="ADAL" clId="{112F6B01-0789-42FD-BD3D-548FA696B13C}" dt="2026-04-21T19:41:23.052" v="8" actId="1076"/>
          <ac:spMkLst>
            <pc:docMk/>
            <pc:sldMk cId="0" sldId="260"/>
            <ac:spMk id="680" creationId="{00000000-0000-0000-0000-000000000000}"/>
          </ac:spMkLst>
        </pc:spChg>
      </pc:sldChg>
      <pc:sldChg chg="modNotesTx">
        <pc:chgData name="Nicholas Chambless" userId="f1c50804-eafa-4d27-a758-fd4975c58847" providerId="ADAL" clId="{112F6B01-0789-42FD-BD3D-548FA696B13C}" dt="2026-05-06T19:43:29.062" v="13" actId="20577"/>
        <pc:sldMkLst>
          <pc:docMk/>
          <pc:sldMk cId="0" sldId="261"/>
        </pc:sldMkLst>
      </pc:sldChg>
      <pc:sldChg chg="del">
        <pc:chgData name="Nicholas Chambless" userId="f1c50804-eafa-4d27-a758-fd4975c58847" providerId="ADAL" clId="{112F6B01-0789-42FD-BD3D-548FA696B13C}" dt="2026-05-06T19:43:55.882" v="14" actId="2696"/>
        <pc:sldMkLst>
          <pc:docMk/>
          <pc:sldMk cId="0" sldId="278"/>
        </pc:sldMkLst>
      </pc:sldChg>
      <pc:sldMasterChg chg="delSldLayout">
        <pc:chgData name="Nicholas Chambless" userId="f1c50804-eafa-4d27-a758-fd4975c58847" providerId="ADAL" clId="{112F6B01-0789-42FD-BD3D-548FA696B13C}" dt="2026-05-06T19:43:55.882" v="14" actId="2696"/>
        <pc:sldMasterMkLst>
          <pc:docMk/>
          <pc:sldMasterMk cId="0" sldId="2147483648"/>
        </pc:sldMasterMkLst>
        <pc:sldLayoutChg chg="del">
          <pc:chgData name="Nicholas Chambless" userId="f1c50804-eafa-4d27-a758-fd4975c58847" providerId="ADAL" clId="{112F6B01-0789-42FD-BD3D-548FA696B13C}" dt="2026-05-06T19:43:55.882" v="14" actId="2696"/>
          <pc:sldLayoutMkLst>
            <pc:docMk/>
            <pc:sldMasterMk cId="0" sldId="2147483648"/>
            <pc:sldLayoutMk cId="0" sldId="214748371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Shape 63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38" name="Shape 63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958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379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564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2028823" y="2426286"/>
            <a:ext cx="2196554" cy="208672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4344639" y="2426286"/>
            <a:ext cx="2196554" cy="208672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6658870" y="2426286"/>
            <a:ext cx="2196559" cy="208672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8976272" y="2426286"/>
            <a:ext cx="2196559" cy="208672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4146639" y="1479639"/>
            <a:ext cx="3898725" cy="389872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3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4067177" cy="175014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icture Placeholder 8"/>
          <p:cNvSpPr>
            <a:spLocks noGrp="1"/>
          </p:cNvSpPr>
          <p:nvPr>
            <p:ph type="pic" idx="2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2" name="Title Text"/>
          <p:cNvSpPr txBox="1">
            <a:spLocks noGrp="1"/>
          </p:cNvSpPr>
          <p:nvPr>
            <p:ph type="title"/>
          </p:nvPr>
        </p:nvSpPr>
        <p:spPr>
          <a:xfrm>
            <a:off x="1024969" y="2605294"/>
            <a:ext cx="10146615" cy="1647416"/>
          </a:xfrm>
          <a:prstGeom prst="rect">
            <a:avLst/>
          </a:prstGeom>
          <a:effectLst>
            <a:outerShdw blurRad="762000" dist="381000" dir="5400000" rotWithShape="0">
              <a:srgbClr val="000000">
                <a:alpha val="30000"/>
              </a:srgbClr>
            </a:outerShdw>
          </a:effectLst>
        </p:spPr>
        <p:txBody>
          <a:bodyPr>
            <a:normAutofit/>
          </a:bodyPr>
          <a:lstStyle>
            <a:lvl1pPr algn="ctr">
              <a:defRPr sz="9600"/>
            </a:lvl1pPr>
          </a:lstStyle>
          <a:p>
            <a:r>
              <a:t>Title Text</a:t>
            </a:r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Text"/>
          <p:cNvSpPr txBox="1">
            <a:spLocks noGrp="1"/>
          </p:cNvSpPr>
          <p:nvPr>
            <p:ph type="title"/>
          </p:nvPr>
        </p:nvSpPr>
        <p:spPr>
          <a:xfrm>
            <a:off x="5067300" y="946702"/>
            <a:ext cx="6114221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61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1023578" y="0"/>
            <a:ext cx="3043598" cy="4572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5067300" y="946702"/>
            <a:ext cx="6114221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70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1019175" y="0"/>
            <a:ext cx="3048001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5083177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79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8128000" y="0"/>
            <a:ext cx="4064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0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8127999" y="3217090"/>
            <a:ext cx="1561927" cy="156192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89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9148404" y="0"/>
            <a:ext cx="3043602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le Text"/>
          <p:cNvSpPr txBox="1">
            <a:spLocks noGrp="1"/>
          </p:cNvSpPr>
          <p:nvPr>
            <p:ph type="title"/>
          </p:nvPr>
        </p:nvSpPr>
        <p:spPr>
          <a:xfrm>
            <a:off x="7109420" y="946702"/>
            <a:ext cx="4066586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98" name="Picture Placeholder 8"/>
          <p:cNvSpPr>
            <a:spLocks noGrp="1"/>
          </p:cNvSpPr>
          <p:nvPr>
            <p:ph type="pic" idx="21"/>
          </p:nvPr>
        </p:nvSpPr>
        <p:spPr>
          <a:xfrm>
            <a:off x="1016000" y="0"/>
            <a:ext cx="5080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07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7112000" y="0"/>
            <a:ext cx="5080000" cy="228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1016000" y="0"/>
            <a:ext cx="4064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24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7112000" y="4572000"/>
            <a:ext cx="5080000" cy="228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1016000" y="0"/>
            <a:ext cx="3058162" cy="4572000"/>
          </a:xfrm>
          <a:prstGeom prst="rect">
            <a:avLst/>
          </a:prstGeom>
          <a:effectLst>
            <a:outerShdw blurRad="762000" dist="254000" dir="5400000" rotWithShape="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3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4074159" y="4572000"/>
            <a:ext cx="7101841" cy="228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42" name="Picture Placeholder 8"/>
          <p:cNvSpPr>
            <a:spLocks noGrp="1"/>
          </p:cNvSpPr>
          <p:nvPr>
            <p:ph type="pic" idx="21"/>
          </p:nvPr>
        </p:nvSpPr>
        <p:spPr>
          <a:xfrm>
            <a:off x="7112000" y="0"/>
            <a:ext cx="5080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4067177" cy="212005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51" name="Picture Placeholder 8"/>
          <p:cNvSpPr>
            <a:spLocks noGrp="1"/>
          </p:cNvSpPr>
          <p:nvPr>
            <p:ph type="pic" idx="2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itle Text"/>
          <p:cNvSpPr txBox="1">
            <a:spLocks noGrp="1"/>
          </p:cNvSpPr>
          <p:nvPr>
            <p:ph type="title"/>
          </p:nvPr>
        </p:nvSpPr>
        <p:spPr>
          <a:xfrm>
            <a:off x="7101840" y="946702"/>
            <a:ext cx="4079681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60" name="Picture Placeholder 8"/>
          <p:cNvSpPr>
            <a:spLocks noGrp="1"/>
          </p:cNvSpPr>
          <p:nvPr>
            <p:ph type="pic" idx="21"/>
          </p:nvPr>
        </p:nvSpPr>
        <p:spPr>
          <a:xfrm>
            <a:off x="1016000" y="0"/>
            <a:ext cx="5080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Text"/>
          <p:cNvSpPr txBox="1">
            <a:spLocks noGrp="1"/>
          </p:cNvSpPr>
          <p:nvPr>
            <p:ph type="title"/>
          </p:nvPr>
        </p:nvSpPr>
        <p:spPr>
          <a:xfrm>
            <a:off x="7101840" y="946702"/>
            <a:ext cx="4079681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4057016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6085840" y="568959"/>
            <a:ext cx="6106160" cy="4003043"/>
          </a:xfrm>
          <a:prstGeom prst="rect">
            <a:avLst/>
          </a:prstGeom>
          <a:effectLst>
            <a:outerShdw blurRad="762000" dist="254000" dir="5400000" rotWithShape="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78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3058160" y="4572000"/>
            <a:ext cx="5069841" cy="228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5078852" y="0"/>
            <a:ext cx="3059310" cy="228998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87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88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4672452" y="2289977"/>
            <a:ext cx="3059310" cy="2289983"/>
          </a:xfrm>
          <a:prstGeom prst="rect">
            <a:avLst/>
          </a:prstGeom>
          <a:effectLst>
            <a:outerShdw blurRad="762000" dist="254000" dir="5400000" rotWithShape="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89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5078852" y="4578182"/>
            <a:ext cx="3059310" cy="228998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icture Placeholder 8"/>
          <p:cNvSpPr>
            <a:spLocks noGrp="1"/>
          </p:cNvSpPr>
          <p:nvPr>
            <p:ph type="pic" idx="21"/>
          </p:nvPr>
        </p:nvSpPr>
        <p:spPr>
          <a:xfrm>
            <a:off x="1016000" y="0"/>
            <a:ext cx="11176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icture Placeholder 8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59187" y="6202682"/>
            <a:ext cx="278414" cy="307337"/>
          </a:xfrm>
          <a:prstGeom prst="rect">
            <a:avLst/>
          </a:prstGeom>
        </p:spPr>
        <p:txBody>
          <a:bodyPr/>
          <a:lstStyle>
            <a:lvl1pPr algn="r">
              <a:defRPr sz="1200" b="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214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6360157" y="3429000"/>
            <a:ext cx="4821364" cy="2860040"/>
          </a:xfrm>
          <a:prstGeom prst="rect">
            <a:avLst/>
          </a:prstGeom>
          <a:effectLst>
            <a:outerShdw blurRad="762000" dist="254000" dir="5400000" rotWithShape="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5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2028823" y="3429000"/>
            <a:ext cx="4067177" cy="286004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2030852" y="1152056"/>
            <a:ext cx="1800001" cy="1800002"/>
          </a:xfrm>
          <a:prstGeom prst="rect">
            <a:avLst/>
          </a:prstGeom>
          <a:effectLst>
            <a:outerShdw blurRad="762000" dist="254000" dir="5400000" rotWithShape="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232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4009699" y="2151594"/>
            <a:ext cx="2104622" cy="2104622"/>
          </a:xfrm>
          <a:prstGeom prst="rect">
            <a:avLst/>
          </a:prstGeom>
          <a:effectLst>
            <a:outerShdw blurRad="762000" dist="254000" dir="5400000" rotWithShape="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3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6398114" y="2151594"/>
            <a:ext cx="2104622" cy="210462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4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8786530" y="2151594"/>
            <a:ext cx="2104622" cy="210462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5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1621283" y="2148389"/>
            <a:ext cx="2104621" cy="21046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184903" y="1517902"/>
            <a:ext cx="3822194" cy="382219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2027300" y="1125537"/>
            <a:ext cx="2303468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2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2027300" y="3575956"/>
            <a:ext cx="2830450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3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8342372" y="3575956"/>
            <a:ext cx="2830457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4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6909541" y="1125537"/>
            <a:ext cx="4263284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5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5007262" y="3575956"/>
            <a:ext cx="3185603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6095998" y="3429000"/>
            <a:ext cx="5076827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64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2027238" y="0"/>
            <a:ext cx="4068763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icture Placeholder 8"/>
          <p:cNvSpPr>
            <a:spLocks noGrp="1"/>
          </p:cNvSpPr>
          <p:nvPr>
            <p:ph type="pic" idx="21"/>
          </p:nvPr>
        </p:nvSpPr>
        <p:spPr>
          <a:xfrm>
            <a:off x="1016000" y="0"/>
            <a:ext cx="11176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73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3035300" y="3429000"/>
            <a:ext cx="3060701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icture Placeholder 8"/>
          <p:cNvSpPr>
            <a:spLocks noGrp="1"/>
          </p:cNvSpPr>
          <p:nvPr>
            <p:ph type="pic" idx="21"/>
          </p:nvPr>
        </p:nvSpPr>
        <p:spPr>
          <a:xfrm>
            <a:off x="1016000" y="0"/>
            <a:ext cx="5080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3035299" y="3429000"/>
            <a:ext cx="3060701" cy="342899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90" name="Title Text"/>
          <p:cNvSpPr txBox="1">
            <a:spLocks noGrp="1"/>
          </p:cNvSpPr>
          <p:nvPr>
            <p:ph type="title"/>
          </p:nvPr>
        </p:nvSpPr>
        <p:spPr>
          <a:xfrm>
            <a:off x="7101840" y="946702"/>
            <a:ext cx="4079681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291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3035299" y="1"/>
            <a:ext cx="3060701" cy="342899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1016000" y="0"/>
            <a:ext cx="3058162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00" name="Title Text"/>
          <p:cNvSpPr txBox="1">
            <a:spLocks noGrp="1"/>
          </p:cNvSpPr>
          <p:nvPr>
            <p:ph type="title"/>
          </p:nvPr>
        </p:nvSpPr>
        <p:spPr>
          <a:xfrm>
            <a:off x="5067300" y="946702"/>
            <a:ext cx="6114221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4067177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09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2028825" y="3429000"/>
            <a:ext cx="4067177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icture Placeholder 8"/>
          <p:cNvSpPr>
            <a:spLocks noGrp="1"/>
          </p:cNvSpPr>
          <p:nvPr>
            <p:ph type="pic" idx="21"/>
          </p:nvPr>
        </p:nvSpPr>
        <p:spPr>
          <a:xfrm>
            <a:off x="1019175" y="0"/>
            <a:ext cx="5076825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5" name="Title Text"/>
          <p:cNvSpPr txBox="1">
            <a:spLocks noGrp="1"/>
          </p:cNvSpPr>
          <p:nvPr>
            <p:ph type="title"/>
          </p:nvPr>
        </p:nvSpPr>
        <p:spPr>
          <a:xfrm>
            <a:off x="6615951" y="558433"/>
            <a:ext cx="4560053" cy="124984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4067177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44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7316654" y="1125537"/>
            <a:ext cx="1811388" cy="16892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5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8621214" y="4478368"/>
            <a:ext cx="2551611" cy="237963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6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6096000" y="2179129"/>
            <a:ext cx="1811385" cy="1689295"/>
          </a:xfrm>
          <a:prstGeom prst="rect">
            <a:avLst/>
          </a:prstGeom>
          <a:effectLst>
            <a:outerShdw blurRad="762000" dist="254000" dir="5400000" rotWithShape="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icture Placeholder 8"/>
          <p:cNvSpPr>
            <a:spLocks noGrp="1"/>
          </p:cNvSpPr>
          <p:nvPr>
            <p:ph type="pic" idx="21"/>
          </p:nvPr>
        </p:nvSpPr>
        <p:spPr>
          <a:xfrm>
            <a:off x="1019175" y="0"/>
            <a:ext cx="5076825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5" name="Title Text"/>
          <p:cNvSpPr txBox="1">
            <a:spLocks noGrp="1"/>
          </p:cNvSpPr>
          <p:nvPr>
            <p:ph type="title"/>
          </p:nvPr>
        </p:nvSpPr>
        <p:spPr>
          <a:xfrm>
            <a:off x="6800850" y="946702"/>
            <a:ext cx="4380671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8129229" y="549273"/>
            <a:ext cx="3043602" cy="40227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64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5083177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65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5085631" y="3429000"/>
            <a:ext cx="3043598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9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Picture Placeholder 8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7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59187" y="6202682"/>
            <a:ext cx="278414" cy="307337"/>
          </a:xfrm>
          <a:prstGeom prst="rect">
            <a:avLst/>
          </a:prstGeom>
        </p:spPr>
        <p:txBody>
          <a:bodyPr/>
          <a:lstStyle>
            <a:lvl1pPr algn="r">
              <a:defRPr sz="1200" b="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8621214" y="4478368"/>
            <a:ext cx="2551611" cy="237963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82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6096001" y="1125537"/>
            <a:ext cx="2525220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83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7316654" y="3077385"/>
            <a:ext cx="1811388" cy="1752601"/>
          </a:xfrm>
          <a:prstGeom prst="rect">
            <a:avLst/>
          </a:prstGeom>
          <a:effectLst>
            <a:outerShdw blurRad="762000" dist="254000" dir="5400000" rotWithShape="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84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4067177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7590969" y="3530191"/>
            <a:ext cx="3581860" cy="332781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3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5665651" y="3530189"/>
            <a:ext cx="1811387" cy="1689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4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6095998" y="1125537"/>
            <a:ext cx="2425160" cy="231089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5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4067177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96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8621214" y="1747135"/>
            <a:ext cx="1811387" cy="1689295"/>
          </a:xfrm>
          <a:prstGeom prst="rect">
            <a:avLst/>
          </a:prstGeom>
          <a:effectLst>
            <a:outerShdw blurRad="762000" dist="254000" dir="5400000" rotWithShape="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8753475" y="3505170"/>
            <a:ext cx="2405654" cy="276863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05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4067177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06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6096001" y="1125537"/>
            <a:ext cx="2551616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07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6096000" y="4900428"/>
            <a:ext cx="2551610" cy="137337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08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8753475" y="2327905"/>
            <a:ext cx="2405654" cy="11010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09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8753475" y="1125537"/>
            <a:ext cx="2405655" cy="1106005"/>
          </a:xfrm>
          <a:prstGeom prst="rect">
            <a:avLst/>
          </a:prstGeom>
          <a:effectLst>
            <a:outerShdw blurRad="762000" dist="254000" dir="5400000" rotWithShape="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10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096001" y="3505170"/>
            <a:ext cx="2551615" cy="1319095"/>
          </a:xfrm>
          <a:prstGeom prst="rect">
            <a:avLst/>
          </a:prstGeom>
          <a:effectLst>
            <a:outerShdw blurRad="762000" dist="254000" dir="5400000" rotWithShape="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ualt 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Picture Placeholder 8"/>
          <p:cNvSpPr>
            <a:spLocks noGrp="1"/>
          </p:cNvSpPr>
          <p:nvPr>
            <p:ph type="pic" idx="21"/>
          </p:nvPr>
        </p:nvSpPr>
        <p:spPr>
          <a:xfrm>
            <a:off x="7108824" y="0"/>
            <a:ext cx="5083181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4067175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Title Text"/>
          <p:cNvSpPr txBox="1">
            <a:spLocks noGrp="1"/>
          </p:cNvSpPr>
          <p:nvPr>
            <p:ph type="title"/>
          </p:nvPr>
        </p:nvSpPr>
        <p:spPr>
          <a:xfrm>
            <a:off x="7805056" y="946702"/>
            <a:ext cx="3376465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Title Text"/>
          <p:cNvSpPr txBox="1">
            <a:spLocks noGrp="1"/>
          </p:cNvSpPr>
          <p:nvPr>
            <p:ph type="title"/>
          </p:nvPr>
        </p:nvSpPr>
        <p:spPr>
          <a:xfrm>
            <a:off x="6096000" y="946702"/>
            <a:ext cx="4067177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51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1019175" y="0"/>
            <a:ext cx="4067177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8112125" y="3429000"/>
            <a:ext cx="3060700" cy="342899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60" name="Title Text"/>
          <p:cNvSpPr txBox="1">
            <a:spLocks noGrp="1"/>
          </p:cNvSpPr>
          <p:nvPr>
            <p:ph type="title"/>
          </p:nvPr>
        </p:nvSpPr>
        <p:spPr>
          <a:xfrm>
            <a:off x="2027238" y="946702"/>
            <a:ext cx="4079681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61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8112125" y="1"/>
            <a:ext cx="3060700" cy="342899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4067177" cy="212005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70" name="Picture Placeholder 8"/>
          <p:cNvSpPr>
            <a:spLocks noGrp="1"/>
          </p:cNvSpPr>
          <p:nvPr>
            <p:ph type="pic" idx="21"/>
          </p:nvPr>
        </p:nvSpPr>
        <p:spPr>
          <a:xfrm>
            <a:off x="1019175" y="3429000"/>
            <a:ext cx="11172825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Picture Placeholder 8"/>
          <p:cNvSpPr>
            <a:spLocks noGrp="1"/>
          </p:cNvSpPr>
          <p:nvPr>
            <p:ph type="pic" idx="21"/>
          </p:nvPr>
        </p:nvSpPr>
        <p:spPr>
          <a:xfrm>
            <a:off x="7115175" y="0"/>
            <a:ext cx="5076825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79" name="Title Text"/>
          <p:cNvSpPr txBox="1">
            <a:spLocks noGrp="1"/>
          </p:cNvSpPr>
          <p:nvPr>
            <p:ph type="title"/>
          </p:nvPr>
        </p:nvSpPr>
        <p:spPr>
          <a:xfrm>
            <a:off x="2027239" y="946702"/>
            <a:ext cx="4068763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Picture Placeholder 8"/>
          <p:cNvSpPr>
            <a:spLocks noGrp="1"/>
          </p:cNvSpPr>
          <p:nvPr>
            <p:ph type="pic" idx="21"/>
          </p:nvPr>
        </p:nvSpPr>
        <p:spPr>
          <a:xfrm>
            <a:off x="6099175" y="0"/>
            <a:ext cx="5076825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88" name="Title Text"/>
          <p:cNvSpPr txBox="1">
            <a:spLocks noGrp="1"/>
          </p:cNvSpPr>
          <p:nvPr>
            <p:ph type="title"/>
          </p:nvPr>
        </p:nvSpPr>
        <p:spPr>
          <a:xfrm>
            <a:off x="1019175" y="558433"/>
            <a:ext cx="4560050" cy="124984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89" name="Picture Placeholder 8"/>
          <p:cNvSpPr>
            <a:spLocks noGrp="1"/>
          </p:cNvSpPr>
          <p:nvPr>
            <p:ph type="pic" sz="half" idx="22"/>
          </p:nvPr>
        </p:nvSpPr>
        <p:spPr>
          <a:xfrm>
            <a:off x="1019175" y="2179179"/>
            <a:ext cx="6157232" cy="372958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98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2028823" y="2426286"/>
            <a:ext cx="2819402" cy="208672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99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5191123" y="2426286"/>
            <a:ext cx="2819402" cy="208671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00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8353421" y="2426285"/>
            <a:ext cx="2819408" cy="208671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2027300" y="1125537"/>
            <a:ext cx="2303468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09" name="Picture Placeholder 8"/>
          <p:cNvSpPr>
            <a:spLocks noGrp="1"/>
          </p:cNvSpPr>
          <p:nvPr>
            <p:ph type="pic" sz="half" idx="22"/>
          </p:nvPr>
        </p:nvSpPr>
        <p:spPr>
          <a:xfrm>
            <a:off x="2027300" y="3575956"/>
            <a:ext cx="9145525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10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6909541" y="1125537"/>
            <a:ext cx="4263284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2027300" y="1125537"/>
            <a:ext cx="2303468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19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2027301" y="3575956"/>
            <a:ext cx="2303462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20" name="Picture Placeholder 8"/>
          <p:cNvSpPr>
            <a:spLocks noGrp="1"/>
          </p:cNvSpPr>
          <p:nvPr>
            <p:ph type="pic" sz="half" idx="23"/>
          </p:nvPr>
        </p:nvSpPr>
        <p:spPr>
          <a:xfrm>
            <a:off x="6909541" y="1125537"/>
            <a:ext cx="4263284" cy="514826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21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4468390" y="3575956"/>
            <a:ext cx="2303524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2027296" y="1125537"/>
            <a:ext cx="4744588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30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2027301" y="3575956"/>
            <a:ext cx="2303462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31" name="Picture Placeholder 8"/>
          <p:cNvSpPr>
            <a:spLocks noGrp="1"/>
          </p:cNvSpPr>
          <p:nvPr>
            <p:ph type="pic" sz="half" idx="23"/>
          </p:nvPr>
        </p:nvSpPr>
        <p:spPr>
          <a:xfrm>
            <a:off x="6909541" y="1125537"/>
            <a:ext cx="4263284" cy="514826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3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4465699" y="1125537"/>
            <a:ext cx="2303468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40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9020175" y="3575956"/>
            <a:ext cx="2152650" cy="123417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41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6909541" y="1125537"/>
            <a:ext cx="4263284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42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4330760" y="3575956"/>
            <a:ext cx="4556065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43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9020175" y="4962525"/>
            <a:ext cx="2152650" cy="131127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44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027238" y="3575956"/>
            <a:ext cx="2152653" cy="123417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45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2027238" y="4962525"/>
            <a:ext cx="2152653" cy="131127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Rectangle 13"/>
          <p:cNvSpPr/>
          <p:nvPr/>
        </p:nvSpPr>
        <p:spPr>
          <a:xfrm>
            <a:off x="11181521" y="6291469"/>
            <a:ext cx="1003859" cy="566535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0F0F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554" name="TextBox 15"/>
          <p:cNvSpPr txBox="1"/>
          <p:nvPr/>
        </p:nvSpPr>
        <p:spPr>
          <a:xfrm rot="16200000">
            <a:off x="11409877" y="387230"/>
            <a:ext cx="516800" cy="231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900" b="1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voodoo</a:t>
            </a:r>
          </a:p>
        </p:txBody>
      </p:sp>
      <p:sp>
        <p:nvSpPr>
          <p:cNvPr id="555" name="Straight Connector 17"/>
          <p:cNvSpPr/>
          <p:nvPr/>
        </p:nvSpPr>
        <p:spPr>
          <a:xfrm>
            <a:off x="11496888" y="3389241"/>
            <a:ext cx="402108" cy="5"/>
          </a:xfrm>
          <a:prstGeom prst="line">
            <a:avLst/>
          </a:prstGeom>
          <a:ln w="19050">
            <a:solidFill>
              <a:srgbClr val="222222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556" name="Straight Connector 18"/>
          <p:cNvSpPr/>
          <p:nvPr/>
        </p:nvSpPr>
        <p:spPr>
          <a:xfrm>
            <a:off x="11697937" y="3468756"/>
            <a:ext cx="201057" cy="4"/>
          </a:xfrm>
          <a:prstGeom prst="line">
            <a:avLst/>
          </a:prstGeom>
          <a:ln w="19050">
            <a:solidFill>
              <a:srgbClr val="222222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557" name="Picture Placeholder 8"/>
          <p:cNvSpPr>
            <a:spLocks noGrp="1"/>
          </p:cNvSpPr>
          <p:nvPr>
            <p:ph type="pic" idx="21"/>
          </p:nvPr>
        </p:nvSpPr>
        <p:spPr>
          <a:xfrm>
            <a:off x="1016000" y="0"/>
            <a:ext cx="11176000" cy="40233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73386" y="6443222"/>
            <a:ext cx="220124" cy="2311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9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59187" y="6202682"/>
            <a:ext cx="278414" cy="307337"/>
          </a:xfrm>
          <a:prstGeom prst="rect">
            <a:avLst/>
          </a:prstGeom>
        </p:spPr>
        <p:txBody>
          <a:bodyPr/>
          <a:lstStyle>
            <a:lvl1pPr algn="r">
              <a:defRPr sz="1200" b="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3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7112000" y="0"/>
            <a:ext cx="5080000" cy="228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1016000" y="0"/>
            <a:ext cx="4064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2027300" y="1125537"/>
            <a:ext cx="2303468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00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2027300" y="3575956"/>
            <a:ext cx="2830450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01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8342372" y="3575956"/>
            <a:ext cx="2830457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02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6909541" y="1125537"/>
            <a:ext cx="4263284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03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5007262" y="3575956"/>
            <a:ext cx="3185603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6095998" y="3429000"/>
            <a:ext cx="5076827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12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2027238" y="0"/>
            <a:ext cx="4068763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Title Text"/>
          <p:cNvSpPr txBox="1">
            <a:spLocks noGrp="1"/>
          </p:cNvSpPr>
          <p:nvPr>
            <p:ph type="title"/>
          </p:nvPr>
        </p:nvSpPr>
        <p:spPr>
          <a:xfrm>
            <a:off x="1981200" y="274638"/>
            <a:ext cx="8229600" cy="1143001"/>
          </a:xfrm>
          <a:prstGeom prst="rect">
            <a:avLst/>
          </a:prstGeom>
        </p:spPr>
        <p:txBody>
          <a:bodyPr lIns="45719" tIns="45719" rIns="45719" bIns="45719" anchor="ctr">
            <a:normAutofit/>
          </a:bodyPr>
          <a:lstStyle>
            <a:lvl1pPr algn="ctr" defTabSz="457200">
              <a:lnSpc>
                <a:spcPct val="100000"/>
              </a:lnSpc>
              <a:defRPr sz="4400" b="0" spc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621" name="Body Level One…"/>
          <p:cNvSpPr txBox="1">
            <a:spLocks noGrp="1"/>
          </p:cNvSpPr>
          <p:nvPr>
            <p:ph type="body" idx="1"/>
          </p:nvPr>
        </p:nvSpPr>
        <p:spPr>
          <a:xfrm>
            <a:off x="1981200" y="1600200"/>
            <a:ext cx="8229600" cy="4525963"/>
          </a:xfrm>
          <a:prstGeom prst="rect">
            <a:avLst/>
          </a:prstGeom>
        </p:spPr>
        <p:txBody>
          <a:bodyPr lIns="45719" tIns="45719" rIns="45719" bIns="45719"/>
          <a:lstStyle>
            <a:lvl1pPr marL="342900" indent="-342900" defTabSz="457200">
              <a:lnSpc>
                <a:spcPct val="100000"/>
              </a:lnSpc>
              <a:spcBef>
                <a:spcPts val="700"/>
              </a:spcBef>
              <a:buSzPct val="100000"/>
              <a:buFont typeface="Arial"/>
              <a:buChar char="•"/>
              <a:defRPr sz="32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  <a:lvl2pPr marL="783771" indent="-326571" defTabSz="457200">
              <a:lnSpc>
                <a:spcPct val="100000"/>
              </a:lnSpc>
              <a:spcBef>
                <a:spcPts val="700"/>
              </a:spcBef>
              <a:buSzPct val="100000"/>
              <a:buFont typeface="Arial"/>
              <a:buChar char="–"/>
              <a:defRPr sz="32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2pPr>
            <a:lvl3pPr marL="1219200" indent="-304800" defTabSz="457200">
              <a:lnSpc>
                <a:spcPct val="100000"/>
              </a:lnSpc>
              <a:spcBef>
                <a:spcPts val="700"/>
              </a:spcBef>
              <a:buSzPct val="100000"/>
              <a:buFont typeface="Arial"/>
              <a:buChar char="•"/>
              <a:defRPr sz="32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 marL="1737360" indent="-365760" defTabSz="457200">
              <a:lnSpc>
                <a:spcPct val="100000"/>
              </a:lnSpc>
              <a:spcBef>
                <a:spcPts val="700"/>
              </a:spcBef>
              <a:buSzPct val="100000"/>
              <a:buFont typeface="Arial"/>
              <a:buChar char="–"/>
              <a:defRPr sz="32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 marL="2194560" indent="-365760" defTabSz="457200">
              <a:lnSpc>
                <a:spcPct val="100000"/>
              </a:lnSpc>
              <a:spcBef>
                <a:spcPts val="700"/>
              </a:spcBef>
              <a:buSzPct val="100000"/>
              <a:buFont typeface="Arial"/>
              <a:buChar char="»"/>
              <a:defRPr sz="320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2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952176" y="6414760"/>
            <a:ext cx="258624" cy="248305"/>
          </a:xfrm>
          <a:prstGeom prst="rect">
            <a:avLst/>
          </a:prstGeom>
        </p:spPr>
        <p:txBody>
          <a:bodyPr lIns="45719" tIns="45719" rIns="45719" bIns="45719"/>
          <a:lstStyle>
            <a:lvl1pPr algn="r" defTabSz="457200">
              <a:defRPr sz="1200" b="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Title Text"/>
          <p:cNvSpPr txBox="1">
            <a:spLocks noGrp="1"/>
          </p:cNvSpPr>
          <p:nvPr>
            <p:ph type="title"/>
          </p:nvPr>
        </p:nvSpPr>
        <p:spPr>
          <a:xfrm>
            <a:off x="2209800" y="2130425"/>
            <a:ext cx="7772400" cy="1470025"/>
          </a:xfrm>
          <a:prstGeom prst="rect">
            <a:avLst/>
          </a:prstGeom>
        </p:spPr>
        <p:txBody>
          <a:bodyPr lIns="45719" tIns="45719" rIns="45719" bIns="45719" anchor="ctr">
            <a:normAutofit/>
          </a:bodyPr>
          <a:lstStyle>
            <a:lvl1pPr algn="ctr" defTabSz="457200">
              <a:lnSpc>
                <a:spcPct val="100000"/>
              </a:lnSpc>
              <a:defRPr sz="4400" b="0" spc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r>
              <a:t>Title Text</a:t>
            </a:r>
          </a:p>
        </p:txBody>
      </p:sp>
      <p:sp>
        <p:nvSpPr>
          <p:cNvPr id="6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895600" y="3886200"/>
            <a:ext cx="6400800" cy="1752600"/>
          </a:xfrm>
          <a:prstGeom prst="rect">
            <a:avLst/>
          </a:prstGeom>
        </p:spPr>
        <p:txBody>
          <a:bodyPr lIns="45719" tIns="45719" rIns="45719" bIns="45719"/>
          <a:lstStyle>
            <a:lvl1pPr algn="ctr" defTabSz="457200">
              <a:lnSpc>
                <a:spcPct val="100000"/>
              </a:lnSpc>
              <a:spcBef>
                <a:spcPts val="700"/>
              </a:spcBef>
              <a:defRPr sz="3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  <a:lvl2pPr indent="457200" algn="ctr" defTabSz="457200">
              <a:lnSpc>
                <a:spcPct val="100000"/>
              </a:lnSpc>
              <a:spcBef>
                <a:spcPts val="700"/>
              </a:spcBef>
              <a:defRPr sz="3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2pPr>
            <a:lvl3pPr indent="914400" algn="ctr" defTabSz="457200">
              <a:lnSpc>
                <a:spcPct val="100000"/>
              </a:lnSpc>
              <a:spcBef>
                <a:spcPts val="700"/>
              </a:spcBef>
              <a:defRPr sz="3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3pPr>
            <a:lvl4pPr indent="1371600" algn="ctr" defTabSz="457200">
              <a:lnSpc>
                <a:spcPct val="100000"/>
              </a:lnSpc>
              <a:spcBef>
                <a:spcPts val="700"/>
              </a:spcBef>
              <a:defRPr sz="3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4pPr>
            <a:lvl5pPr indent="1828800" algn="ctr" defTabSz="457200">
              <a:lnSpc>
                <a:spcPct val="100000"/>
              </a:lnSpc>
              <a:spcBef>
                <a:spcPts val="700"/>
              </a:spcBef>
              <a:defRPr sz="3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952176" y="6414760"/>
            <a:ext cx="258624" cy="248305"/>
          </a:xfrm>
          <a:prstGeom prst="rect">
            <a:avLst/>
          </a:prstGeom>
        </p:spPr>
        <p:txBody>
          <a:bodyPr lIns="45719" tIns="45719" rIns="45719" bIns="45719"/>
          <a:lstStyle>
            <a:lvl1pPr algn="r" defTabSz="457200">
              <a:defRPr sz="1200" b="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/>
          <p:nvPr/>
        </p:nvSpPr>
        <p:spPr>
          <a:xfrm>
            <a:off x="0" y="6291469"/>
            <a:ext cx="1003853" cy="566535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0F0F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3" name="TextBox 15"/>
          <p:cNvSpPr txBox="1"/>
          <p:nvPr/>
        </p:nvSpPr>
        <p:spPr>
          <a:xfrm rot="16200000">
            <a:off x="228355" y="387231"/>
            <a:ext cx="516801" cy="231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900" b="1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voodoo</a:t>
            </a:r>
          </a:p>
        </p:txBody>
      </p:sp>
      <p:sp>
        <p:nvSpPr>
          <p:cNvPr id="4" name="Straight Connector 17"/>
          <p:cNvSpPr/>
          <p:nvPr/>
        </p:nvSpPr>
        <p:spPr>
          <a:xfrm>
            <a:off x="315364" y="3389241"/>
            <a:ext cx="402109" cy="5"/>
          </a:xfrm>
          <a:prstGeom prst="line">
            <a:avLst/>
          </a:prstGeom>
          <a:ln w="19050">
            <a:solidFill>
              <a:srgbClr val="222222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5" name="Straight Connector 18"/>
          <p:cNvSpPr/>
          <p:nvPr/>
        </p:nvSpPr>
        <p:spPr>
          <a:xfrm>
            <a:off x="315365" y="3468756"/>
            <a:ext cx="201058" cy="4"/>
          </a:xfrm>
          <a:prstGeom prst="line">
            <a:avLst/>
          </a:prstGeom>
          <a:ln w="19050">
            <a:solidFill>
              <a:srgbClr val="222222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6" name="Title Text"/>
          <p:cNvSpPr txBox="1">
            <a:spLocks noGrp="1"/>
          </p:cNvSpPr>
          <p:nvPr>
            <p:ph type="title"/>
          </p:nvPr>
        </p:nvSpPr>
        <p:spPr>
          <a:xfrm>
            <a:off x="1826683" y="1371600"/>
            <a:ext cx="9753601" cy="106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/>
          <a:lstStyle/>
          <a:p>
            <a:r>
              <a:t>Title Text</a:t>
            </a:r>
          </a:p>
        </p:txBody>
      </p:sp>
      <p:sp>
        <p:nvSpPr>
          <p:cNvPr id="7" name="Body Level One…"/>
          <p:cNvSpPr txBox="1">
            <a:spLocks noGrp="1"/>
          </p:cNvSpPr>
          <p:nvPr>
            <p:ph type="body" idx="1"/>
          </p:nvPr>
        </p:nvSpPr>
        <p:spPr>
          <a:xfrm>
            <a:off x="6805083" y="2438400"/>
            <a:ext cx="4775201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91864" y="6443222"/>
            <a:ext cx="220124" cy="2311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ctr">
              <a:defRPr sz="800" b="1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4" r:id="rId35"/>
    <p:sldLayoutId id="2147483685" r:id="rId36"/>
    <p:sldLayoutId id="2147483686" r:id="rId37"/>
    <p:sldLayoutId id="2147483687" r:id="rId38"/>
    <p:sldLayoutId id="2147483688" r:id="rId39"/>
    <p:sldLayoutId id="2147483689" r:id="rId40"/>
    <p:sldLayoutId id="2147483690" r:id="rId41"/>
    <p:sldLayoutId id="2147483691" r:id="rId42"/>
    <p:sldLayoutId id="2147483692" r:id="rId43"/>
    <p:sldLayoutId id="2147483693" r:id="rId44"/>
    <p:sldLayoutId id="2147483694" r:id="rId45"/>
    <p:sldLayoutId id="2147483695" r:id="rId46"/>
    <p:sldLayoutId id="2147483696" r:id="rId47"/>
    <p:sldLayoutId id="2147483697" r:id="rId48"/>
    <p:sldLayoutId id="2147483698" r:id="rId49"/>
    <p:sldLayoutId id="2147483699" r:id="rId50"/>
    <p:sldLayoutId id="2147483700" r:id="rId51"/>
    <p:sldLayoutId id="2147483701" r:id="rId52"/>
    <p:sldLayoutId id="2147483702" r:id="rId53"/>
    <p:sldLayoutId id="2147483703" r:id="rId54"/>
    <p:sldLayoutId id="2147483704" r:id="rId55"/>
    <p:sldLayoutId id="2147483705" r:id="rId56"/>
    <p:sldLayoutId id="2147483706" r:id="rId57"/>
    <p:sldLayoutId id="2147483707" r:id="rId58"/>
    <p:sldLayoutId id="2147483708" r:id="rId59"/>
    <p:sldLayoutId id="2147483709" r:id="rId60"/>
    <p:sldLayoutId id="2147483711" r:id="rId61"/>
    <p:sldLayoutId id="2147483712" r:id="rId62"/>
    <p:sldLayoutId id="2147483713" r:id="rId63"/>
    <p:sldLayoutId id="2147483714" r:id="rId64"/>
  </p:sldLayoutIdLst>
  <p:transition spd="med"/>
  <p:txStyles>
    <p:titleStyle>
      <a:lvl1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-100" baseline="0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1pPr>
      <a:lvl2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-100" baseline="0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2pPr>
      <a:lvl3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-100" baseline="0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3pPr>
      <a:lvl4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-100" baseline="0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4pPr>
      <a:lvl5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-100" baseline="0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5pPr>
      <a:lvl6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-100" baseline="0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6pPr>
      <a:lvl7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-100" baseline="0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7pPr>
      <a:lvl8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-100" baseline="0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8pPr>
      <a:lvl9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-100" baseline="0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9pPr>
    </p:titleStyle>
    <p:bodyStyle>
      <a:lvl1pPr marL="0" marR="0" indent="0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1pPr>
      <a:lvl2pPr marL="0" marR="0" indent="0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2pPr>
      <a:lvl3pPr marL="0" marR="0" indent="0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3pPr>
      <a:lvl4pPr marL="0" marR="0" indent="0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4pPr>
      <a:lvl5pPr marL="0" marR="0" indent="0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5pPr>
      <a:lvl6pPr marL="2641362" marR="0" indent="-355568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800" b="0" i="0" u="none" strike="noStrike" cap="none" spc="0" baseline="0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6pPr>
      <a:lvl7pPr marL="3098519" marR="0" indent="-355568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800" b="0" i="0" u="none" strike="noStrike" cap="none" spc="0" baseline="0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7pPr>
      <a:lvl8pPr marL="3555679" marR="0" indent="-355568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800" b="0" i="0" u="none" strike="noStrike" cap="none" spc="0" baseline="0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8pPr>
      <a:lvl9pPr marL="4012838" marR="0" indent="-355567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800" b="0" i="0" u="none" strike="noStrike" cap="none" spc="0" baseline="0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9pPr>
    </p:bodyStyle>
    <p:otherStyle>
      <a:lvl1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1pPr>
      <a:lvl2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2pPr>
      <a:lvl3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3pPr>
      <a:lvl4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4pPr>
      <a:lvl5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5pPr>
      <a:lvl6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6pPr>
      <a:lvl7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7pPr>
      <a:lvl8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8pPr>
      <a:lvl9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MIXNETWORKS.COM" TargetMode="External"/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" name="manager-luxury-wear-business-people-working-their-new-project-classroom.jpg" descr="manager-luxury-wear-business-people-working-their-new-project-classroom.jpg"/>
          <p:cNvPicPr>
            <a:picLocks noGrp="1" noChangeAspect="1"/>
          </p:cNvPicPr>
          <p:nvPr>
            <p:ph type="pic" idx="21"/>
          </p:nvPr>
        </p:nvPicPr>
        <p:blipFill>
          <a:blip r:embed="rId3"/>
          <a:srcRect l="27903" r="14129"/>
          <a:stretch>
            <a:fillRect/>
          </a:stretch>
        </p:blipFill>
        <p:spPr>
          <a:xfrm>
            <a:off x="6096000" y="-1"/>
            <a:ext cx="6096000" cy="6858001"/>
          </a:xfrm>
          <a:prstGeom prst="rect">
            <a:avLst/>
          </a:prstGeom>
        </p:spPr>
      </p:pic>
      <p:sp>
        <p:nvSpPr>
          <p:cNvPr id="641" name="Rectangle 9"/>
          <p:cNvSpPr/>
          <p:nvPr/>
        </p:nvSpPr>
        <p:spPr>
          <a:xfrm>
            <a:off x="4324350" y="0"/>
            <a:ext cx="1771650" cy="6858000"/>
          </a:xfrm>
          <a:prstGeom prst="rect">
            <a:avLst/>
          </a:prstGeom>
          <a:solidFill>
            <a:srgbClr val="F0F0F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0F0F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642" name="Title 7"/>
          <p:cNvSpPr txBox="1">
            <a:spLocks noGrp="1"/>
          </p:cNvSpPr>
          <p:nvPr>
            <p:ph type="title"/>
          </p:nvPr>
        </p:nvSpPr>
        <p:spPr>
          <a:xfrm>
            <a:off x="1022692" y="3007314"/>
            <a:ext cx="4100140" cy="922887"/>
          </a:xfrm>
          <a:prstGeom prst="rect">
            <a:avLst/>
          </a:prstGeom>
        </p:spPr>
        <p:txBody>
          <a:bodyPr/>
          <a:lstStyle>
            <a:lvl1pPr algn="l" defTabSz="475445">
              <a:defRPr sz="4900" b="0">
                <a:solidFill>
                  <a:srgbClr val="5C5C5C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t>Hosted Voice</a:t>
            </a:r>
          </a:p>
        </p:txBody>
      </p:sp>
      <p:sp>
        <p:nvSpPr>
          <p:cNvPr id="643" name="Rectangle"/>
          <p:cNvSpPr/>
          <p:nvPr/>
        </p:nvSpPr>
        <p:spPr>
          <a:xfrm>
            <a:off x="321714" y="146377"/>
            <a:ext cx="389409" cy="712836"/>
          </a:xfrm>
          <a:prstGeom prst="rect">
            <a:avLst/>
          </a:prstGeom>
          <a:solidFill>
            <a:srgbClr val="F0F0F0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pic>
        <p:nvPicPr>
          <p:cNvPr id="644" name="MIXLogo_HighRes.png" descr="MIXLogo_HighRe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259" y="416511"/>
            <a:ext cx="2830604" cy="1861062"/>
          </a:xfrm>
          <a:prstGeom prst="rect">
            <a:avLst/>
          </a:prstGeom>
          <a:ln w="12700">
            <a:miter lim="400000"/>
          </a:ln>
        </p:spPr>
      </p:pic>
      <p:sp>
        <p:nvSpPr>
          <p:cNvPr id="645" name="Title 7"/>
          <p:cNvSpPr txBox="1"/>
          <p:nvPr/>
        </p:nvSpPr>
        <p:spPr>
          <a:xfrm>
            <a:off x="1022692" y="3837699"/>
            <a:ext cx="3947176" cy="516801"/>
          </a:xfrm>
          <a:prstGeom prst="rect">
            <a:avLst/>
          </a:prstGeom>
          <a:ln w="12700">
            <a:miter lim="400000"/>
          </a:ln>
          <a:effectLst>
            <a:outerShdw blurRad="762000" dist="381000" dir="5400000" rotWithShape="0">
              <a:srgbClr val="000000">
                <a:alpha val="30000"/>
              </a:srgbClr>
            </a:outerShdw>
          </a:effectLst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algn="ctr" defTabSz="224027">
              <a:spcBef>
                <a:spcPts val="300"/>
              </a:spcBef>
              <a:defRPr sz="1813" b="1">
                <a:solidFill>
                  <a:srgbClr val="538CAF"/>
                </a:solidFill>
                <a:latin typeface="OpenSansRoman-SemiBold"/>
                <a:ea typeface="OpenSansRoman-SemiBold"/>
                <a:cs typeface="OpenSansRoman-SemiBold"/>
                <a:sym typeface="OpenSansRoman-SemiBold"/>
              </a:defRPr>
            </a:lvl1pPr>
          </a:lstStyle>
          <a:p>
            <a:r>
              <a:t>Reliable • Scalable • Easy to Manage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Rounded Rectangle"/>
          <p:cNvSpPr/>
          <p:nvPr/>
        </p:nvSpPr>
        <p:spPr>
          <a:xfrm>
            <a:off x="2143055" y="669709"/>
            <a:ext cx="9497209" cy="1542034"/>
          </a:xfrm>
          <a:prstGeom prst="roundRect">
            <a:avLst>
              <a:gd name="adj" fmla="val 21280"/>
            </a:avLst>
          </a:prstGeom>
          <a:gradFill>
            <a:gsLst>
              <a:gs pos="0">
                <a:srgbClr val="538CAF"/>
              </a:gs>
              <a:gs pos="100000">
                <a:srgbClr val="B7D053"/>
              </a:gs>
            </a:gsLst>
            <a:lin ang="8292215"/>
          </a:gradFill>
          <a:ln w="12700">
            <a:miter lim="400000"/>
          </a:ln>
        </p:spPr>
        <p:txBody>
          <a:bodyPr lIns="0" tIns="0" rIns="0" bIns="0"/>
          <a:lstStyle/>
          <a:p>
            <a:pPr defTabSz="914400">
              <a:defRPr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655" name="Rectangle"/>
          <p:cNvSpPr/>
          <p:nvPr/>
        </p:nvSpPr>
        <p:spPr>
          <a:xfrm>
            <a:off x="321714" y="146382"/>
            <a:ext cx="389409" cy="712835"/>
          </a:xfrm>
          <a:prstGeom prst="rect">
            <a:avLst/>
          </a:prstGeom>
          <a:solidFill>
            <a:srgbClr val="F0F0F0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pic>
        <p:nvPicPr>
          <p:cNvPr id="656" name="MIXLogo_HighRes.png" descr="MIXLogo_HighR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856" y="172782"/>
            <a:ext cx="1003879" cy="660028"/>
          </a:xfrm>
          <a:prstGeom prst="rect">
            <a:avLst/>
          </a:prstGeom>
          <a:ln w="12700">
            <a:miter lim="400000"/>
          </a:ln>
        </p:spPr>
      </p:pic>
      <p:sp>
        <p:nvSpPr>
          <p:cNvPr id="657" name="Title 5"/>
          <p:cNvSpPr txBox="1">
            <a:spLocks noGrp="1"/>
          </p:cNvSpPr>
          <p:nvPr>
            <p:ph type="title" idx="4294967295"/>
          </p:nvPr>
        </p:nvSpPr>
        <p:spPr>
          <a:xfrm>
            <a:off x="2548356" y="895629"/>
            <a:ext cx="5746310" cy="516801"/>
          </a:xfrm>
          <a:prstGeom prst="rect">
            <a:avLst/>
          </a:prstGeom>
        </p:spPr>
        <p:txBody>
          <a:bodyPr>
            <a:normAutofit/>
          </a:bodyPr>
          <a:lstStyle>
            <a:lvl1pPr defTabSz="611494">
              <a:lnSpc>
                <a:spcPct val="100000"/>
              </a:lnSpc>
              <a:defRPr sz="2600" b="0" spc="-173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t>Why Hosted Voice with MIX Networks?</a:t>
            </a:r>
          </a:p>
        </p:txBody>
      </p:sp>
      <p:sp>
        <p:nvSpPr>
          <p:cNvPr id="658" name="Cloud-based offering Enhanced collaboration…"/>
          <p:cNvSpPr txBox="1">
            <a:spLocks noGrp="1"/>
          </p:cNvSpPr>
          <p:nvPr>
            <p:ph type="body" sz="quarter" idx="4294967295"/>
          </p:nvPr>
        </p:nvSpPr>
        <p:spPr>
          <a:xfrm>
            <a:off x="2174401" y="3987208"/>
            <a:ext cx="3792557" cy="1190376"/>
          </a:xfrm>
          <a:prstGeom prst="rect">
            <a:avLst/>
          </a:prstGeom>
        </p:spPr>
        <p:txBody>
          <a:bodyPr lIns="45719" tIns="45719" rIns="45719" bIns="45719">
            <a:normAutofit/>
          </a:bodyPr>
          <a:lstStyle/>
          <a:p>
            <a:pPr marL="215900" indent="-215900" defTabSz="457200">
              <a:lnSpc>
                <a:spcPct val="100000"/>
              </a:lnSpc>
              <a:spcBef>
                <a:spcPts val="400"/>
              </a:spcBef>
              <a:buClr>
                <a:srgbClr val="B7D053"/>
              </a:buClr>
              <a:buSzPct val="173000"/>
              <a:buFont typeface="Arial"/>
              <a:buChar char="•"/>
              <a:defRPr sz="1300">
                <a:solidFill>
                  <a:srgbClr val="535353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r>
              <a:t>Cloud-based offering Enhanced collaboration</a:t>
            </a:r>
            <a:endParaRPr lang="en-US"/>
          </a:p>
          <a:p>
            <a:pPr marL="215900" indent="-215900" defTabSz="457200">
              <a:lnSpc>
                <a:spcPct val="100000"/>
              </a:lnSpc>
              <a:spcBef>
                <a:spcPts val="400"/>
              </a:spcBef>
              <a:buClr>
                <a:srgbClr val="B7D053"/>
              </a:buClr>
              <a:buSzPct val="173000"/>
              <a:buFont typeface="Arial"/>
              <a:buChar char="•"/>
              <a:defRPr sz="1300">
                <a:solidFill>
                  <a:srgbClr val="535353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r>
              <a:rPr lang="en-US"/>
              <a:t>Business continuity built-in</a:t>
            </a:r>
            <a:r>
              <a:t> </a:t>
            </a:r>
          </a:p>
          <a:p>
            <a:pPr marL="215900" indent="-215900" defTabSz="457200">
              <a:lnSpc>
                <a:spcPct val="100000"/>
              </a:lnSpc>
              <a:spcBef>
                <a:spcPts val="400"/>
              </a:spcBef>
              <a:buClr>
                <a:srgbClr val="B7D053"/>
              </a:buClr>
              <a:buSzPct val="173000"/>
              <a:buFont typeface="Arial"/>
              <a:buChar char="•"/>
              <a:defRPr sz="1300">
                <a:solidFill>
                  <a:srgbClr val="535353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r>
              <a:t>Mobility: desktop, mobile app, softphone</a:t>
            </a:r>
          </a:p>
          <a:p>
            <a:pPr marL="215900" indent="-215900" defTabSz="457200">
              <a:lnSpc>
                <a:spcPct val="100000"/>
              </a:lnSpc>
              <a:spcBef>
                <a:spcPts val="400"/>
              </a:spcBef>
              <a:buClr>
                <a:srgbClr val="B7D053"/>
              </a:buClr>
              <a:buSzPct val="173000"/>
              <a:buFont typeface="Arial"/>
              <a:buChar char="•"/>
              <a:defRPr sz="1300">
                <a:solidFill>
                  <a:srgbClr val="535353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r>
              <a:t>Easy scalability: 1 to 1000+ users</a:t>
            </a:r>
          </a:p>
        </p:txBody>
      </p:sp>
      <p:sp>
        <p:nvSpPr>
          <p:cNvPr id="659" name="Hosted voice provides a wide range of sophisticated features, including auto-attendants, call routing, call recording, and voicemail-to-email transcription. This helps streamline workflows and improves the customer experience."/>
          <p:cNvSpPr txBox="1"/>
          <p:nvPr/>
        </p:nvSpPr>
        <p:spPr>
          <a:xfrm>
            <a:off x="2178593" y="2599165"/>
            <a:ext cx="4507737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spcBef>
                <a:spcPts val="400"/>
              </a:spcBef>
              <a:buFont typeface="Arial"/>
              <a:defRPr sz="1400">
                <a:solidFill>
                  <a:srgbClr val="535353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lvl1pPr>
          </a:lstStyle>
          <a:p>
            <a:r>
              <a:t>Hosted voice provides a wide range of sophisticated features, including auto-attendants, call routing, call recording, and voicemail-to-email transcription. This helps streamline workflows and improves the customer experience.</a:t>
            </a:r>
          </a:p>
        </p:txBody>
      </p:sp>
      <p:sp>
        <p:nvSpPr>
          <p:cNvPr id="660" name="Lower total cost of ownership…"/>
          <p:cNvSpPr txBox="1"/>
          <p:nvPr/>
        </p:nvSpPr>
        <p:spPr>
          <a:xfrm>
            <a:off x="2178593" y="5121426"/>
            <a:ext cx="4336783" cy="1190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pPr marL="215900" indent="-215900" defTabSz="457200">
              <a:spcBef>
                <a:spcPts val="400"/>
              </a:spcBef>
              <a:buClr>
                <a:srgbClr val="B7D053"/>
              </a:buClr>
              <a:buSzPct val="173000"/>
              <a:buFont typeface="Arial"/>
              <a:buChar char="•"/>
              <a:defRPr sz="1300">
                <a:solidFill>
                  <a:srgbClr val="535353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r>
              <a:t>Lower total cost of ownership</a:t>
            </a:r>
          </a:p>
          <a:p>
            <a:pPr marL="215900" indent="-215900" defTabSz="457200">
              <a:spcBef>
                <a:spcPts val="400"/>
              </a:spcBef>
              <a:buClr>
                <a:srgbClr val="B7D053"/>
              </a:buClr>
              <a:buSzPct val="173000"/>
              <a:buFont typeface="Arial"/>
              <a:buChar char="•"/>
              <a:defRPr sz="1300">
                <a:solidFill>
                  <a:srgbClr val="535353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r>
              <a:t>Port existing numbers</a:t>
            </a:r>
          </a:p>
          <a:p>
            <a:pPr marL="215900" indent="-215900" defTabSz="457200">
              <a:spcBef>
                <a:spcPts val="400"/>
              </a:spcBef>
              <a:buClr>
                <a:srgbClr val="B7D053"/>
              </a:buClr>
              <a:buSzPct val="173000"/>
              <a:buFont typeface="Arial"/>
              <a:buChar char="•"/>
              <a:defRPr sz="1300">
                <a:solidFill>
                  <a:srgbClr val="535353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r>
              <a:t>Customize your operations, call flow, and workflows</a:t>
            </a:r>
          </a:p>
          <a:p>
            <a:pPr marL="215900" indent="-215900" defTabSz="457200">
              <a:spcBef>
                <a:spcPts val="400"/>
              </a:spcBef>
              <a:buClr>
                <a:srgbClr val="B7D053"/>
              </a:buClr>
              <a:buSzPct val="173000"/>
              <a:buFont typeface="Arial"/>
              <a:buChar char="•"/>
              <a:defRPr sz="1300">
                <a:solidFill>
                  <a:srgbClr val="535353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r>
              <a:t>Emphasis on security</a:t>
            </a:r>
          </a:p>
        </p:txBody>
      </p:sp>
      <p:sp>
        <p:nvSpPr>
          <p:cNvPr id="661" name="Transform your communication infrastructure with enterprise-grade features delivered through the cloud."/>
          <p:cNvSpPr txBox="1"/>
          <p:nvPr/>
        </p:nvSpPr>
        <p:spPr>
          <a:xfrm>
            <a:off x="2544216" y="1405930"/>
            <a:ext cx="7410972" cy="60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611494">
              <a:defRPr spc="-1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>
              <a:defRPr sz="3000" spc="-200"/>
            </a:pPr>
            <a:r>
              <a:rPr sz="1800" spc="-100"/>
              <a:t>Transform your communication infrastructure with enterprise-grade features delivered through the cloud.</a:t>
            </a:r>
          </a:p>
        </p:txBody>
      </p:sp>
      <p:pic>
        <p:nvPicPr>
          <p:cNvPr id="662" name="multidevice_graphic.png" descr="multidevice_graphi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6556" y="2148730"/>
            <a:ext cx="4675761" cy="46826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Rectangle"/>
          <p:cNvSpPr/>
          <p:nvPr/>
        </p:nvSpPr>
        <p:spPr>
          <a:xfrm>
            <a:off x="321714" y="119977"/>
            <a:ext cx="389409" cy="712836"/>
          </a:xfrm>
          <a:prstGeom prst="rect">
            <a:avLst/>
          </a:prstGeom>
          <a:solidFill>
            <a:srgbClr val="F0F0F0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pic>
        <p:nvPicPr>
          <p:cNvPr id="665" name="MIXLogo_HighRes.png" descr="MIXLogo_High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856" y="172782"/>
            <a:ext cx="1003879" cy="660028"/>
          </a:xfrm>
          <a:prstGeom prst="rect">
            <a:avLst/>
          </a:prstGeom>
          <a:ln w="12700">
            <a:miter lim="400000"/>
          </a:ln>
        </p:spPr>
      </p:pic>
      <p:sp>
        <p:nvSpPr>
          <p:cNvPr id="666" name="Title 5"/>
          <p:cNvSpPr txBox="1">
            <a:spLocks noGrp="1"/>
          </p:cNvSpPr>
          <p:nvPr>
            <p:ph type="title"/>
          </p:nvPr>
        </p:nvSpPr>
        <p:spPr>
          <a:xfrm>
            <a:off x="1435785" y="1235157"/>
            <a:ext cx="5601549" cy="1076590"/>
          </a:xfrm>
          <a:prstGeom prst="rect">
            <a:avLst/>
          </a:prstGeom>
        </p:spPr>
        <p:txBody>
          <a:bodyPr/>
          <a:lstStyle/>
          <a:p>
            <a:pPr defTabSz="611494">
              <a:lnSpc>
                <a:spcPct val="100000"/>
              </a:lnSpc>
              <a:defRPr sz="3000" b="0" spc="-200">
                <a:solidFill>
                  <a:srgbClr val="538CA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Management and Reporting</a:t>
            </a:r>
          </a:p>
          <a:p>
            <a:pPr defTabSz="611494">
              <a:lnSpc>
                <a:spcPct val="100000"/>
              </a:lnSpc>
              <a:defRPr sz="1600" spc="-106">
                <a:solidFill>
                  <a:srgbClr val="538CAF"/>
                </a:solidFill>
                <a:latin typeface="OpenSansRoman-SemiBold"/>
                <a:ea typeface="OpenSansRoman-SemiBold"/>
                <a:cs typeface="OpenSansRoman-SemiBold"/>
                <a:sym typeface="OpenSansRoman-SemiBold"/>
              </a:defRPr>
            </a:pPr>
            <a:r>
              <a:rPr spc="-88">
                <a:solidFill>
                  <a:srgbClr val="6D6D6E"/>
                </a:solidFill>
              </a:rPr>
              <a:t>Gain complete visibility and control over your entire communications network.</a:t>
            </a:r>
          </a:p>
        </p:txBody>
      </p:sp>
      <p:sp>
        <p:nvSpPr>
          <p:cNvPr id="667" name="Call handling: programable routing, transfer, forwarding, queues, hunt groups…"/>
          <p:cNvSpPr txBox="1">
            <a:spLocks noGrp="1"/>
          </p:cNvSpPr>
          <p:nvPr>
            <p:ph type="body" sz="quarter" idx="4294967295"/>
          </p:nvPr>
        </p:nvSpPr>
        <p:spPr>
          <a:xfrm>
            <a:off x="1424316" y="3455003"/>
            <a:ext cx="3286878" cy="2434885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209422" lvl="1" indent="-209422" defTabSz="443484">
              <a:lnSpc>
                <a:spcPct val="100000"/>
              </a:lnSpc>
              <a:spcBef>
                <a:spcPts val="400"/>
              </a:spcBef>
              <a:buClr>
                <a:srgbClr val="B7D054"/>
              </a:buClr>
              <a:buSzPct val="173000"/>
              <a:buFont typeface="Arial"/>
              <a:buChar char="•"/>
              <a:defRPr sz="1164">
                <a:solidFill>
                  <a:srgbClr val="555555"/>
                </a:solidFill>
              </a:defRPr>
            </a:pPr>
            <a:r>
              <a:t>Call handling: programable routing, transfer, forwarding, queues, hunt groups</a:t>
            </a:r>
          </a:p>
          <a:p>
            <a:pPr marL="209422" lvl="1" indent="-209422" defTabSz="443484">
              <a:lnSpc>
                <a:spcPct val="100000"/>
              </a:lnSpc>
              <a:spcBef>
                <a:spcPts val="400"/>
              </a:spcBef>
              <a:buClr>
                <a:srgbClr val="B7D054"/>
              </a:buClr>
              <a:buSzPct val="173000"/>
              <a:buFont typeface="Arial"/>
              <a:buChar char="•"/>
              <a:defRPr sz="1164">
                <a:solidFill>
                  <a:srgbClr val="555555"/>
                </a:solidFill>
              </a:defRPr>
            </a:pPr>
            <a:r>
              <a:t>Auto attendants / IVR: menu structure, scheduled, personal</a:t>
            </a:r>
          </a:p>
          <a:p>
            <a:pPr marL="209422" lvl="1" indent="-209422" defTabSz="443484">
              <a:lnSpc>
                <a:spcPct val="100000"/>
              </a:lnSpc>
              <a:spcBef>
                <a:spcPts val="400"/>
              </a:spcBef>
              <a:buClr>
                <a:srgbClr val="B7D054"/>
              </a:buClr>
              <a:buSzPct val="173000"/>
              <a:buFont typeface="Arial"/>
              <a:buChar char="•"/>
              <a:defRPr sz="1164">
                <a:solidFill>
                  <a:srgbClr val="555555"/>
                </a:solidFill>
              </a:defRPr>
            </a:pPr>
            <a:r>
              <a:t>Voicemail management &amp; transcription</a:t>
            </a:r>
          </a:p>
          <a:p>
            <a:pPr marL="209422" lvl="1" indent="-209422" defTabSz="443484">
              <a:lnSpc>
                <a:spcPct val="100000"/>
              </a:lnSpc>
              <a:spcBef>
                <a:spcPts val="400"/>
              </a:spcBef>
              <a:buClr>
                <a:srgbClr val="B7D054"/>
              </a:buClr>
              <a:buSzPct val="173000"/>
              <a:buFont typeface="Arial"/>
              <a:buChar char="•"/>
              <a:defRPr sz="1164">
                <a:solidFill>
                  <a:srgbClr val="555555"/>
                </a:solidFill>
              </a:defRPr>
            </a:pPr>
            <a:r>
              <a:t>Mobility: UCFone mobile app, hot desking</a:t>
            </a:r>
          </a:p>
          <a:p>
            <a:pPr marL="209422" lvl="1" indent="-209422" defTabSz="443484">
              <a:lnSpc>
                <a:spcPct val="100000"/>
              </a:lnSpc>
              <a:spcBef>
                <a:spcPts val="400"/>
              </a:spcBef>
              <a:buClr>
                <a:srgbClr val="B7D054"/>
              </a:buClr>
              <a:buSzPct val="173000"/>
              <a:buFont typeface="Arial"/>
              <a:buChar char="•"/>
              <a:defRPr sz="1164">
                <a:solidFill>
                  <a:srgbClr val="555555"/>
                </a:solidFill>
              </a:defRPr>
            </a:pPr>
            <a:r>
              <a:t>Presence, intercom, paging</a:t>
            </a:r>
          </a:p>
          <a:p>
            <a:pPr marL="209422" lvl="1" indent="-209422" defTabSz="443484">
              <a:lnSpc>
                <a:spcPct val="100000"/>
              </a:lnSpc>
              <a:spcBef>
                <a:spcPts val="400"/>
              </a:spcBef>
              <a:buClr>
                <a:srgbClr val="B7D054"/>
              </a:buClr>
              <a:buSzPct val="173000"/>
              <a:buFont typeface="Arial"/>
              <a:buChar char="•"/>
              <a:defRPr sz="1164">
                <a:solidFill>
                  <a:srgbClr val="555555"/>
                </a:solidFill>
              </a:defRPr>
            </a:pPr>
            <a:r>
              <a:t>Web portals for users &amp; managers</a:t>
            </a:r>
          </a:p>
          <a:p>
            <a:pPr marL="209422" lvl="1" indent="-209422" defTabSz="443484">
              <a:lnSpc>
                <a:spcPct val="100000"/>
              </a:lnSpc>
              <a:spcBef>
                <a:spcPts val="400"/>
              </a:spcBef>
              <a:buClr>
                <a:srgbClr val="B7D054"/>
              </a:buClr>
              <a:buSzPct val="173000"/>
              <a:buFont typeface="Arial"/>
              <a:buChar char="•"/>
              <a:defRPr sz="1164">
                <a:solidFill>
                  <a:srgbClr val="555555"/>
                </a:solidFill>
              </a:defRPr>
            </a:pPr>
            <a:r>
              <a:t>Custom music on hold and branding messages</a:t>
            </a:r>
          </a:p>
        </p:txBody>
      </p:sp>
      <p:sp>
        <p:nvSpPr>
          <p:cNvPr id="668" name="Cloud-Based PBX Management – Control user end points, locations, and devices from anywhere through our PBX management software"/>
          <p:cNvSpPr txBox="1"/>
          <p:nvPr/>
        </p:nvSpPr>
        <p:spPr>
          <a:xfrm>
            <a:off x="1450808" y="2660699"/>
            <a:ext cx="356105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spcBef>
                <a:spcPts val="400"/>
              </a:spcBef>
              <a:buFont typeface="Arial"/>
              <a:defRPr sz="1200">
                <a:solidFill>
                  <a:srgbClr val="555555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lvl1pPr>
          </a:lstStyle>
          <a:p>
            <a:r>
              <a:t>Cloud-Based PBX Management – Control user end points, locations, and devices from anywhere through our PBX management software</a:t>
            </a:r>
          </a:p>
        </p:txBody>
      </p:sp>
      <p:pic>
        <p:nvPicPr>
          <p:cNvPr id="669" name="Analytics_MIX.png" descr="Analytics_MI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519" y="3306189"/>
            <a:ext cx="3972050" cy="2434885"/>
          </a:xfrm>
          <a:prstGeom prst="rect">
            <a:avLst/>
          </a:prstGeom>
          <a:ln w="12700">
            <a:miter lim="400000"/>
          </a:ln>
        </p:spPr>
      </p:pic>
      <p:sp>
        <p:nvSpPr>
          <p:cNvPr id="670" name="Rounded Rectangle"/>
          <p:cNvSpPr/>
          <p:nvPr/>
        </p:nvSpPr>
        <p:spPr>
          <a:xfrm>
            <a:off x="8783336" y="348590"/>
            <a:ext cx="3059114" cy="6240335"/>
          </a:xfrm>
          <a:prstGeom prst="roundRect">
            <a:avLst>
              <a:gd name="adj" fmla="val 10727"/>
            </a:avLst>
          </a:prstGeom>
          <a:gradFill>
            <a:gsLst>
              <a:gs pos="0">
                <a:srgbClr val="538CAF"/>
              </a:gs>
              <a:gs pos="100000">
                <a:srgbClr val="B7D053"/>
              </a:gs>
            </a:gsLst>
            <a:lin ang="8292215"/>
          </a:gradFill>
          <a:ln w="12700">
            <a:miter lim="400000"/>
          </a:ln>
        </p:spPr>
        <p:txBody>
          <a:bodyPr lIns="0" tIns="0" rIns="0" bIns="0"/>
          <a:lstStyle/>
          <a:p>
            <a:pPr defTabSz="914400">
              <a:defRPr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671" name="Advanced Reporting – Call logs, call trace (SIP Logs, SIP ladder diagrams), missed calls, peak hours, employee activity"/>
          <p:cNvSpPr txBox="1"/>
          <p:nvPr/>
        </p:nvSpPr>
        <p:spPr>
          <a:xfrm>
            <a:off x="9071469" y="3183816"/>
            <a:ext cx="2482848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spcBef>
                <a:spcPts val="400"/>
              </a:spcBef>
              <a:buFont typeface="Arial"/>
              <a:defRPr sz="1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Advanced Reporting – Call logs, call trace (SIP Logs, SIP ladder diagrams), missed calls, peak hours, employee activity</a:t>
            </a:r>
          </a:p>
        </p:txBody>
      </p:sp>
      <p:sp>
        <p:nvSpPr>
          <p:cNvPr id="672" name="ACD and Call Queues with reporting…"/>
          <p:cNvSpPr txBox="1"/>
          <p:nvPr/>
        </p:nvSpPr>
        <p:spPr>
          <a:xfrm>
            <a:off x="9020057" y="4463527"/>
            <a:ext cx="2334735" cy="1954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pPr marL="196469" lvl="1" indent="-196469" defTabSz="416052">
              <a:spcBef>
                <a:spcPts val="300"/>
              </a:spcBef>
              <a:buClr>
                <a:srgbClr val="FFFFFF"/>
              </a:buClr>
              <a:buSzPct val="173000"/>
              <a:buFont typeface="Arial"/>
              <a:buChar char="•"/>
              <a:defRPr sz="1183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ACD and Call Queues with reporting</a:t>
            </a:r>
          </a:p>
          <a:p>
            <a:pPr marL="196469" lvl="1" indent="-196469" defTabSz="416052">
              <a:spcBef>
                <a:spcPts val="300"/>
              </a:spcBef>
              <a:buClr>
                <a:srgbClr val="FFFFFF"/>
              </a:buClr>
              <a:buSzPct val="173000"/>
              <a:buFont typeface="Arial"/>
              <a:buChar char="•"/>
              <a:defRPr sz="1183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API availability</a:t>
            </a:r>
          </a:p>
          <a:p>
            <a:pPr marL="196469" lvl="1" indent="-196469" defTabSz="416052">
              <a:spcBef>
                <a:spcPts val="300"/>
              </a:spcBef>
              <a:buClr>
                <a:srgbClr val="FFFFFF"/>
              </a:buClr>
              <a:buSzPct val="173000"/>
              <a:buFont typeface="Arial"/>
              <a:buChar char="•"/>
              <a:defRPr sz="1183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DID Management </a:t>
            </a:r>
          </a:p>
          <a:p>
            <a:pPr marL="196469" lvl="1" indent="-196469" defTabSz="416052">
              <a:spcBef>
                <a:spcPts val="300"/>
              </a:spcBef>
              <a:buClr>
                <a:srgbClr val="FFFFFF"/>
              </a:buClr>
              <a:buSzPct val="173000"/>
              <a:buFont typeface="Arial"/>
              <a:buChar char="•"/>
              <a:defRPr sz="1183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Silent monitoring, barge/whisper/listen</a:t>
            </a:r>
          </a:p>
          <a:p>
            <a:pPr marL="196469" lvl="1" indent="-196469" defTabSz="416052">
              <a:spcBef>
                <a:spcPts val="300"/>
              </a:spcBef>
              <a:buClr>
                <a:srgbClr val="FFFFFF"/>
              </a:buClr>
              <a:buSzPct val="173000"/>
              <a:buFont typeface="Arial"/>
              <a:buChar char="•"/>
              <a:defRPr sz="1183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Device provisioning &amp; inventory management</a:t>
            </a:r>
          </a:p>
        </p:txBody>
      </p:sp>
      <p:pic>
        <p:nvPicPr>
          <p:cNvPr id="673" name="pexels-yankrukov-7693146.jpg" descr="pexels-yankrukov-7693146.jpg"/>
          <p:cNvPicPr>
            <a:picLocks noGrp="1" noChangeAspect="1"/>
          </p:cNvPicPr>
          <p:nvPr>
            <p:ph type="pic" idx="21"/>
          </p:nvPr>
        </p:nvPicPr>
        <p:blipFill>
          <a:blip r:embed="rId4"/>
          <a:srcRect t="11713" b="38384"/>
          <a:stretch>
            <a:fillRect/>
          </a:stretch>
        </p:blipFill>
        <p:spPr>
          <a:xfrm>
            <a:off x="8121883" y="543337"/>
            <a:ext cx="3286934" cy="246036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Rounded Rectangle"/>
          <p:cNvSpPr/>
          <p:nvPr/>
        </p:nvSpPr>
        <p:spPr>
          <a:xfrm>
            <a:off x="1693104" y="368833"/>
            <a:ext cx="10133264" cy="6040821"/>
          </a:xfrm>
          <a:prstGeom prst="roundRect">
            <a:avLst>
              <a:gd name="adj" fmla="val 5684"/>
            </a:avLst>
          </a:prstGeom>
          <a:gradFill>
            <a:gsLst>
              <a:gs pos="0">
                <a:srgbClr val="538CAF"/>
              </a:gs>
              <a:gs pos="100000">
                <a:srgbClr val="B7D053"/>
              </a:gs>
            </a:gsLst>
            <a:lin ang="8292215"/>
          </a:gradFill>
          <a:ln w="12700">
            <a:miter lim="400000"/>
          </a:ln>
        </p:spPr>
        <p:txBody>
          <a:bodyPr lIns="0" tIns="0" rIns="0" bIns="0"/>
          <a:lstStyle/>
          <a:p>
            <a:pPr defTabSz="914400">
              <a:defRPr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683" name="Title 5"/>
          <p:cNvSpPr txBox="1">
            <a:spLocks noGrp="1"/>
          </p:cNvSpPr>
          <p:nvPr>
            <p:ph type="title"/>
          </p:nvPr>
        </p:nvSpPr>
        <p:spPr>
          <a:xfrm>
            <a:off x="4068634" y="930844"/>
            <a:ext cx="5382202" cy="1008110"/>
          </a:xfrm>
          <a:prstGeom prst="rect">
            <a:avLst/>
          </a:prstGeom>
        </p:spPr>
        <p:txBody>
          <a:bodyPr/>
          <a:lstStyle/>
          <a:p>
            <a:pPr algn="ctr" defTabSz="611494">
              <a:lnSpc>
                <a:spcPct val="100000"/>
              </a:lnSpc>
              <a:defRPr sz="3500" b="0" spc="-233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Reliability and Security</a:t>
            </a:r>
          </a:p>
          <a:p>
            <a:pPr algn="ctr" defTabSz="611494">
              <a:lnSpc>
                <a:spcPct val="100000"/>
              </a:lnSpc>
              <a:defRPr sz="3000" b="0" spc="-2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sz="1800" spc="-100"/>
              <a:t>Industry-Leading Performance</a:t>
            </a:r>
          </a:p>
        </p:txBody>
      </p:sp>
      <p:sp>
        <p:nvSpPr>
          <p:cNvPr id="684" name="Rectangle"/>
          <p:cNvSpPr/>
          <p:nvPr/>
        </p:nvSpPr>
        <p:spPr>
          <a:xfrm>
            <a:off x="321714" y="119977"/>
            <a:ext cx="389409" cy="712836"/>
          </a:xfrm>
          <a:prstGeom prst="rect">
            <a:avLst/>
          </a:prstGeom>
          <a:solidFill>
            <a:srgbClr val="F0F0F0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pic>
        <p:nvPicPr>
          <p:cNvPr id="685" name="MIXLogo_HighRes.png" descr="MIXLogo_HighR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856" y="172782"/>
            <a:ext cx="1003879" cy="660028"/>
          </a:xfrm>
          <a:prstGeom prst="rect">
            <a:avLst/>
          </a:prstGeom>
          <a:ln w="12700">
            <a:miter lim="400000"/>
          </a:ln>
        </p:spPr>
      </p:pic>
      <p:sp>
        <p:nvSpPr>
          <p:cNvPr id="686" name="99.999% uptime target…"/>
          <p:cNvSpPr txBox="1">
            <a:spLocks noGrp="1"/>
          </p:cNvSpPr>
          <p:nvPr>
            <p:ph type="body" sz="quarter" idx="4294967295"/>
          </p:nvPr>
        </p:nvSpPr>
        <p:spPr>
          <a:xfrm>
            <a:off x="8031242" y="2891852"/>
            <a:ext cx="3590863" cy="1748026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215900" indent="-215900" defTabSz="4572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173000"/>
              <a:buFont typeface="Arial"/>
              <a:buChar char="•"/>
              <a:defRPr sz="1600">
                <a:solidFill>
                  <a:srgbClr val="FFFFFF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r>
              <a:t>99.999% uptime target</a:t>
            </a:r>
          </a:p>
          <a:p>
            <a:pPr marL="215900" indent="-215900" defTabSz="4572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173000"/>
              <a:buFont typeface="Arial"/>
              <a:buChar char="•"/>
              <a:defRPr sz="1600">
                <a:solidFill>
                  <a:srgbClr val="FFFFFF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r>
              <a:t>HIPAA-ready compliance</a:t>
            </a:r>
          </a:p>
          <a:p>
            <a:pPr marL="215900" indent="-215900" defTabSz="4572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173000"/>
              <a:buFont typeface="Arial"/>
              <a:buChar char="•"/>
              <a:defRPr sz="1600">
                <a:solidFill>
                  <a:srgbClr val="FFFFFF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r>
              <a:t>Active-active failover architecture</a:t>
            </a:r>
          </a:p>
          <a:p>
            <a:pPr marL="215900" indent="-215900" defTabSz="45720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SzPct val="173000"/>
              <a:buFont typeface="Arial"/>
              <a:buChar char="•"/>
              <a:defRPr sz="1600">
                <a:solidFill>
                  <a:srgbClr val="FFFFFF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r>
              <a:t>Geo-redundant servers (Ashburn, Dallas, Secaucus, Las Vegas)</a:t>
            </a:r>
          </a:p>
        </p:txBody>
      </p:sp>
      <p:pic>
        <p:nvPicPr>
          <p:cNvPr id="687" name="NetworkPage_MIX-09.png" descr="NetworkPage_MIX-0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8307" y="2348490"/>
            <a:ext cx="5575319" cy="28347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" name="Screenshot 2025-09-22 at 1.46.07 PM.png" descr="Screenshot 2025-09-22 at 1.46.07 PM.png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20582" r="20582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676" name="Rectangle"/>
          <p:cNvSpPr/>
          <p:nvPr/>
        </p:nvSpPr>
        <p:spPr>
          <a:xfrm>
            <a:off x="321714" y="119977"/>
            <a:ext cx="389409" cy="712836"/>
          </a:xfrm>
          <a:prstGeom prst="rect">
            <a:avLst/>
          </a:prstGeom>
          <a:solidFill>
            <a:srgbClr val="F0F0F0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pic>
        <p:nvPicPr>
          <p:cNvPr id="677" name="MIXLogo_HighRes.png" descr="MIXLogo_HighR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856" y="172782"/>
            <a:ext cx="1003879" cy="660028"/>
          </a:xfrm>
          <a:prstGeom prst="rect">
            <a:avLst/>
          </a:prstGeom>
          <a:ln w="12700">
            <a:miter lim="400000"/>
          </a:ln>
        </p:spPr>
      </p:pic>
      <p:sp>
        <p:nvSpPr>
          <p:cNvPr id="678" name="Title 5"/>
          <p:cNvSpPr txBox="1">
            <a:spLocks noGrp="1"/>
          </p:cNvSpPr>
          <p:nvPr>
            <p:ph type="title"/>
          </p:nvPr>
        </p:nvSpPr>
        <p:spPr>
          <a:xfrm>
            <a:off x="1340759" y="1014941"/>
            <a:ext cx="4755241" cy="1066973"/>
          </a:xfrm>
          <a:prstGeom prst="rect">
            <a:avLst/>
          </a:prstGeom>
          <a:effectLst/>
        </p:spPr>
        <p:txBody>
          <a:bodyPr/>
          <a:lstStyle/>
          <a:p>
            <a:pPr algn="l" defTabSz="599264">
              <a:lnSpc>
                <a:spcPct val="100000"/>
              </a:lnSpc>
              <a:defRPr sz="2940" b="0" spc="-196">
                <a:solidFill>
                  <a:srgbClr val="538CA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dirty="0"/>
              <a:t>Reliability and Security</a:t>
            </a:r>
          </a:p>
          <a:p>
            <a:pPr algn="l" defTabSz="599264">
              <a:lnSpc>
                <a:spcPct val="100000"/>
              </a:lnSpc>
              <a:defRPr sz="1568" b="0" spc="-104">
                <a:solidFill>
                  <a:srgbClr val="538CA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spc="-87" dirty="0">
                <a:solidFill>
                  <a:srgbClr val="6D6D6E"/>
                </a:solidFill>
              </a:rPr>
              <a:t>Your business communications protected by enterprise-grade infrastructure.</a:t>
            </a:r>
          </a:p>
        </p:txBody>
      </p:sp>
      <p:sp>
        <p:nvSpPr>
          <p:cNvPr id="679" name="All data is automatically replicated to every node in the network…"/>
          <p:cNvSpPr txBox="1">
            <a:spLocks noGrp="1"/>
          </p:cNvSpPr>
          <p:nvPr>
            <p:ph type="body" sz="quarter" idx="4294967295"/>
          </p:nvPr>
        </p:nvSpPr>
        <p:spPr>
          <a:xfrm>
            <a:off x="1324983" y="2949677"/>
            <a:ext cx="4495714" cy="3562579"/>
          </a:xfrm>
          <a:prstGeom prst="rect">
            <a:avLst/>
          </a:prstGeom>
        </p:spPr>
        <p:txBody>
          <a:bodyPr lIns="45719" tIns="45719" rIns="45719" bIns="45719">
            <a:normAutofit lnSpcReduction="10000"/>
          </a:bodyPr>
          <a:lstStyle/>
          <a:p>
            <a:pPr marL="213740" lvl="1" indent="-213740" defTabSz="452627">
              <a:lnSpc>
                <a:spcPct val="100000"/>
              </a:lnSpc>
              <a:spcBef>
                <a:spcPts val="400"/>
              </a:spcBef>
              <a:buClr>
                <a:srgbClr val="B7D053"/>
              </a:buClr>
              <a:buSzPct val="173000"/>
              <a:buFont typeface="Arial"/>
              <a:buChar char="•"/>
              <a:defRPr sz="1188">
                <a:solidFill>
                  <a:srgbClr val="555555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r>
              <a:rPr dirty="0"/>
              <a:t>All data is automatically replicated to every node in the network</a:t>
            </a:r>
          </a:p>
          <a:p>
            <a:pPr marL="213740" lvl="1" indent="-213740" defTabSz="452627">
              <a:lnSpc>
                <a:spcPct val="100000"/>
              </a:lnSpc>
              <a:spcBef>
                <a:spcPts val="400"/>
              </a:spcBef>
              <a:buClr>
                <a:srgbClr val="B7D053"/>
              </a:buClr>
              <a:buSzPct val="173000"/>
              <a:buFont typeface="Arial"/>
              <a:buChar char="•"/>
              <a:defRPr sz="1188">
                <a:solidFill>
                  <a:srgbClr val="555555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r>
              <a:rPr dirty="0"/>
              <a:t>Every account has a primary and secondary PBX, these primary and secondary PBX’s will be geographically diverse to avoid single data center failure</a:t>
            </a:r>
          </a:p>
          <a:p>
            <a:pPr marL="213740" lvl="1" indent="-213740" defTabSz="452627">
              <a:lnSpc>
                <a:spcPct val="100000"/>
              </a:lnSpc>
              <a:spcBef>
                <a:spcPts val="400"/>
              </a:spcBef>
              <a:buClr>
                <a:srgbClr val="B7D053"/>
              </a:buClr>
              <a:buSzPct val="173000"/>
              <a:buFont typeface="Arial"/>
              <a:buChar char="•"/>
              <a:defRPr sz="1188">
                <a:solidFill>
                  <a:srgbClr val="555555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r>
              <a:rPr dirty="0"/>
              <a:t>All supported devices use SRV failover and automatically switch back to primary, once primary is available again</a:t>
            </a:r>
            <a:endParaRPr lang="en-US" dirty="0"/>
          </a:p>
          <a:p>
            <a:pPr marL="213740" lvl="1" indent="-213740" defTabSz="452627">
              <a:lnSpc>
                <a:spcPct val="100000"/>
              </a:lnSpc>
              <a:spcBef>
                <a:spcPts val="400"/>
              </a:spcBef>
              <a:buClr>
                <a:srgbClr val="B7D053"/>
              </a:buClr>
              <a:buSzPct val="173000"/>
              <a:buFont typeface="Arial"/>
              <a:buChar char="•"/>
              <a:defRPr sz="1188">
                <a:solidFill>
                  <a:srgbClr val="555555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r>
              <a:rPr lang="en-US" dirty="0"/>
              <a:t>4G/5G Network Failover: When paired with our QoS router (such as a </a:t>
            </a:r>
            <a:r>
              <a:rPr lang="en-US" dirty="0" err="1"/>
              <a:t>Peplink</a:t>
            </a:r>
            <a:r>
              <a:rPr lang="en-US" dirty="0"/>
              <a:t> B One), deployments include automatic wireless failover for uninterrupted service.</a:t>
            </a:r>
          </a:p>
          <a:p>
            <a:pPr marL="213740" lvl="1" indent="-213740" defTabSz="452627">
              <a:lnSpc>
                <a:spcPct val="100000"/>
              </a:lnSpc>
              <a:spcBef>
                <a:spcPts val="400"/>
              </a:spcBef>
              <a:buClr>
                <a:srgbClr val="B7D053"/>
              </a:buClr>
              <a:buSzPct val="173000"/>
              <a:buFont typeface="Arial"/>
              <a:buChar char="•"/>
              <a:defRPr sz="1188">
                <a:solidFill>
                  <a:srgbClr val="555555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r>
              <a:rPr lang="en-US" dirty="0"/>
              <a:t>MIX Voice Assured: Our SD-WAN-powered solution delivered through our QoS router provides hot failover and prioritized voice traffic that maintains call quality during outages.</a:t>
            </a:r>
            <a:endParaRPr dirty="0"/>
          </a:p>
          <a:p>
            <a:pPr marL="213740" lvl="1" indent="-213740" defTabSz="452627">
              <a:lnSpc>
                <a:spcPct val="100000"/>
              </a:lnSpc>
              <a:spcBef>
                <a:spcPts val="400"/>
              </a:spcBef>
              <a:buClr>
                <a:srgbClr val="B7D053"/>
              </a:buClr>
              <a:buSzPct val="173000"/>
              <a:buFont typeface="Arial"/>
              <a:buChar char="•"/>
              <a:defRPr sz="1188">
                <a:solidFill>
                  <a:srgbClr val="555555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r>
              <a:rPr dirty="0"/>
              <a:t>Our system dynamically detects each device’s active registration (primary or secondary PBX) and routes inbound calls, accordingly, maintaining uninterrupted service.</a:t>
            </a:r>
          </a:p>
        </p:txBody>
      </p:sp>
      <p:sp>
        <p:nvSpPr>
          <p:cNvPr id="680" name="Secure &amp; Redundant – Cloud-based systems and servers are distributed across multiple data centers in the United States, eliminating single points of failure."/>
          <p:cNvSpPr txBox="1"/>
          <p:nvPr/>
        </p:nvSpPr>
        <p:spPr>
          <a:xfrm>
            <a:off x="1339735" y="2131352"/>
            <a:ext cx="42354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spcBef>
                <a:spcPts val="400"/>
              </a:spcBef>
              <a:buFont typeface="Arial"/>
              <a:defRPr sz="1200">
                <a:solidFill>
                  <a:srgbClr val="555555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lvl1pPr>
          </a:lstStyle>
          <a:p>
            <a:r>
              <a:rPr dirty="0"/>
              <a:t>Secure &amp; Redundant – Cloud-based systems and servers are distributed across multiple data centers in the United States, eliminating single points of failure.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Polycom-IP8800.jpg" descr="Polycom-IP8800.jpg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l="108" t="24583" r="26" b="24698"/>
          <a:stretch>
            <a:fillRect/>
          </a:stretch>
        </p:blipFill>
        <p:spPr>
          <a:xfrm>
            <a:off x="7380784" y="1885825"/>
            <a:ext cx="3577023" cy="1816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5" h="21594" extrusionOk="0">
                <a:moveTo>
                  <a:pt x="10574" y="2"/>
                </a:moveTo>
                <a:cubicBezTo>
                  <a:pt x="10356" y="-6"/>
                  <a:pt x="10026" y="10"/>
                  <a:pt x="9564" y="49"/>
                </a:cubicBezTo>
                <a:cubicBezTo>
                  <a:pt x="9273" y="73"/>
                  <a:pt x="8642" y="103"/>
                  <a:pt x="8162" y="115"/>
                </a:cubicBezTo>
                <a:cubicBezTo>
                  <a:pt x="7636" y="127"/>
                  <a:pt x="7280" y="151"/>
                  <a:pt x="7267" y="176"/>
                </a:cubicBezTo>
                <a:cubicBezTo>
                  <a:pt x="7254" y="202"/>
                  <a:pt x="6942" y="219"/>
                  <a:pt x="6458" y="219"/>
                </a:cubicBezTo>
                <a:cubicBezTo>
                  <a:pt x="6025" y="219"/>
                  <a:pt x="5640" y="239"/>
                  <a:pt x="5604" y="261"/>
                </a:cubicBezTo>
                <a:cubicBezTo>
                  <a:pt x="5567" y="283"/>
                  <a:pt x="5492" y="319"/>
                  <a:pt x="5439" y="346"/>
                </a:cubicBezTo>
                <a:cubicBezTo>
                  <a:pt x="5385" y="373"/>
                  <a:pt x="5282" y="433"/>
                  <a:pt x="5209" y="478"/>
                </a:cubicBezTo>
                <a:cubicBezTo>
                  <a:pt x="5136" y="523"/>
                  <a:pt x="5057" y="558"/>
                  <a:pt x="5032" y="558"/>
                </a:cubicBezTo>
                <a:cubicBezTo>
                  <a:pt x="5008" y="558"/>
                  <a:pt x="4982" y="577"/>
                  <a:pt x="4975" y="601"/>
                </a:cubicBezTo>
                <a:cubicBezTo>
                  <a:pt x="4967" y="624"/>
                  <a:pt x="4938" y="648"/>
                  <a:pt x="4910" y="648"/>
                </a:cubicBezTo>
                <a:cubicBezTo>
                  <a:pt x="4882" y="648"/>
                  <a:pt x="4853" y="667"/>
                  <a:pt x="4845" y="690"/>
                </a:cubicBezTo>
                <a:cubicBezTo>
                  <a:pt x="4838" y="714"/>
                  <a:pt x="4799" y="733"/>
                  <a:pt x="4759" y="733"/>
                </a:cubicBezTo>
                <a:cubicBezTo>
                  <a:pt x="4719" y="733"/>
                  <a:pt x="4681" y="752"/>
                  <a:pt x="4673" y="775"/>
                </a:cubicBezTo>
                <a:cubicBezTo>
                  <a:pt x="4666" y="799"/>
                  <a:pt x="4637" y="818"/>
                  <a:pt x="4609" y="818"/>
                </a:cubicBezTo>
                <a:cubicBezTo>
                  <a:pt x="4580" y="818"/>
                  <a:pt x="4551" y="837"/>
                  <a:pt x="4544" y="860"/>
                </a:cubicBezTo>
                <a:cubicBezTo>
                  <a:pt x="4537" y="884"/>
                  <a:pt x="4498" y="903"/>
                  <a:pt x="4458" y="903"/>
                </a:cubicBezTo>
                <a:cubicBezTo>
                  <a:pt x="4418" y="903"/>
                  <a:pt x="4379" y="922"/>
                  <a:pt x="4372" y="945"/>
                </a:cubicBezTo>
                <a:cubicBezTo>
                  <a:pt x="4364" y="969"/>
                  <a:pt x="4326" y="988"/>
                  <a:pt x="4286" y="988"/>
                </a:cubicBezTo>
                <a:cubicBezTo>
                  <a:pt x="4245" y="988"/>
                  <a:pt x="4204" y="1007"/>
                  <a:pt x="4197" y="1030"/>
                </a:cubicBezTo>
                <a:cubicBezTo>
                  <a:pt x="4190" y="1053"/>
                  <a:pt x="4164" y="1072"/>
                  <a:pt x="4140" y="1072"/>
                </a:cubicBezTo>
                <a:cubicBezTo>
                  <a:pt x="4115" y="1072"/>
                  <a:pt x="4035" y="1107"/>
                  <a:pt x="3963" y="1153"/>
                </a:cubicBezTo>
                <a:cubicBezTo>
                  <a:pt x="3832" y="1234"/>
                  <a:pt x="3664" y="1328"/>
                  <a:pt x="3388" y="1473"/>
                </a:cubicBezTo>
                <a:cubicBezTo>
                  <a:pt x="3311" y="1514"/>
                  <a:pt x="3180" y="1589"/>
                  <a:pt x="3096" y="1634"/>
                </a:cubicBezTo>
                <a:cubicBezTo>
                  <a:pt x="3013" y="1679"/>
                  <a:pt x="2917" y="1728"/>
                  <a:pt x="2881" y="1747"/>
                </a:cubicBezTo>
                <a:cubicBezTo>
                  <a:pt x="2761" y="1811"/>
                  <a:pt x="2622" y="1889"/>
                  <a:pt x="2568" y="1922"/>
                </a:cubicBezTo>
                <a:cubicBezTo>
                  <a:pt x="2538" y="1940"/>
                  <a:pt x="2470" y="1978"/>
                  <a:pt x="2417" y="2007"/>
                </a:cubicBezTo>
                <a:cubicBezTo>
                  <a:pt x="2363" y="2035"/>
                  <a:pt x="2303" y="2075"/>
                  <a:pt x="2283" y="2096"/>
                </a:cubicBezTo>
                <a:cubicBezTo>
                  <a:pt x="2262" y="2117"/>
                  <a:pt x="2215" y="2134"/>
                  <a:pt x="2180" y="2134"/>
                </a:cubicBezTo>
                <a:cubicBezTo>
                  <a:pt x="2145" y="2134"/>
                  <a:pt x="2111" y="2153"/>
                  <a:pt x="2103" y="2176"/>
                </a:cubicBezTo>
                <a:cubicBezTo>
                  <a:pt x="2096" y="2200"/>
                  <a:pt x="2057" y="2219"/>
                  <a:pt x="2017" y="2219"/>
                </a:cubicBezTo>
                <a:cubicBezTo>
                  <a:pt x="1977" y="2219"/>
                  <a:pt x="1938" y="2238"/>
                  <a:pt x="1931" y="2261"/>
                </a:cubicBezTo>
                <a:cubicBezTo>
                  <a:pt x="1924" y="2285"/>
                  <a:pt x="1895" y="2304"/>
                  <a:pt x="1867" y="2304"/>
                </a:cubicBezTo>
                <a:cubicBezTo>
                  <a:pt x="1838" y="2304"/>
                  <a:pt x="1809" y="2328"/>
                  <a:pt x="1802" y="2351"/>
                </a:cubicBezTo>
                <a:cubicBezTo>
                  <a:pt x="1795" y="2374"/>
                  <a:pt x="1756" y="2393"/>
                  <a:pt x="1716" y="2393"/>
                </a:cubicBezTo>
                <a:cubicBezTo>
                  <a:pt x="1676" y="2393"/>
                  <a:pt x="1635" y="2412"/>
                  <a:pt x="1627" y="2436"/>
                </a:cubicBezTo>
                <a:cubicBezTo>
                  <a:pt x="1620" y="2459"/>
                  <a:pt x="1593" y="2478"/>
                  <a:pt x="1567" y="2478"/>
                </a:cubicBezTo>
                <a:cubicBezTo>
                  <a:pt x="1516" y="2479"/>
                  <a:pt x="1369" y="2573"/>
                  <a:pt x="1345" y="2620"/>
                </a:cubicBezTo>
                <a:cubicBezTo>
                  <a:pt x="1337" y="2636"/>
                  <a:pt x="1302" y="2648"/>
                  <a:pt x="1268" y="2648"/>
                </a:cubicBezTo>
                <a:cubicBezTo>
                  <a:pt x="1235" y="2648"/>
                  <a:pt x="1174" y="2686"/>
                  <a:pt x="1132" y="2733"/>
                </a:cubicBezTo>
                <a:cubicBezTo>
                  <a:pt x="1090" y="2780"/>
                  <a:pt x="1016" y="2818"/>
                  <a:pt x="969" y="2818"/>
                </a:cubicBezTo>
                <a:cubicBezTo>
                  <a:pt x="923" y="2818"/>
                  <a:pt x="881" y="2837"/>
                  <a:pt x="874" y="2860"/>
                </a:cubicBezTo>
                <a:cubicBezTo>
                  <a:pt x="866" y="2884"/>
                  <a:pt x="825" y="2903"/>
                  <a:pt x="785" y="2903"/>
                </a:cubicBezTo>
                <a:cubicBezTo>
                  <a:pt x="745" y="2903"/>
                  <a:pt x="706" y="2922"/>
                  <a:pt x="699" y="2945"/>
                </a:cubicBezTo>
                <a:cubicBezTo>
                  <a:pt x="692" y="2969"/>
                  <a:pt x="667" y="2988"/>
                  <a:pt x="644" y="2988"/>
                </a:cubicBezTo>
                <a:cubicBezTo>
                  <a:pt x="600" y="2988"/>
                  <a:pt x="531" y="3051"/>
                  <a:pt x="467" y="3153"/>
                </a:cubicBezTo>
                <a:cubicBezTo>
                  <a:pt x="439" y="3197"/>
                  <a:pt x="431" y="3276"/>
                  <a:pt x="431" y="3460"/>
                </a:cubicBezTo>
                <a:cubicBezTo>
                  <a:pt x="431" y="3595"/>
                  <a:pt x="441" y="3719"/>
                  <a:pt x="452" y="3733"/>
                </a:cubicBezTo>
                <a:cubicBezTo>
                  <a:pt x="464" y="3748"/>
                  <a:pt x="474" y="3843"/>
                  <a:pt x="474" y="3945"/>
                </a:cubicBezTo>
                <a:cubicBezTo>
                  <a:pt x="474" y="4141"/>
                  <a:pt x="502" y="4319"/>
                  <a:pt x="555" y="4446"/>
                </a:cubicBezTo>
                <a:cubicBezTo>
                  <a:pt x="582" y="4509"/>
                  <a:pt x="626" y="4521"/>
                  <a:pt x="835" y="4521"/>
                </a:cubicBezTo>
                <a:cubicBezTo>
                  <a:pt x="1069" y="4521"/>
                  <a:pt x="1085" y="4525"/>
                  <a:pt x="1122" y="4620"/>
                </a:cubicBezTo>
                <a:cubicBezTo>
                  <a:pt x="1144" y="4675"/>
                  <a:pt x="1230" y="4789"/>
                  <a:pt x="1314" y="4875"/>
                </a:cubicBezTo>
                <a:cubicBezTo>
                  <a:pt x="1439" y="5002"/>
                  <a:pt x="1491" y="5031"/>
                  <a:pt x="1596" y="5031"/>
                </a:cubicBezTo>
                <a:cubicBezTo>
                  <a:pt x="1666" y="5031"/>
                  <a:pt x="1730" y="5011"/>
                  <a:pt x="1737" y="4988"/>
                </a:cubicBezTo>
                <a:cubicBezTo>
                  <a:pt x="1755" y="4930"/>
                  <a:pt x="2734" y="4930"/>
                  <a:pt x="2752" y="4988"/>
                </a:cubicBezTo>
                <a:cubicBezTo>
                  <a:pt x="2759" y="5011"/>
                  <a:pt x="2801" y="5031"/>
                  <a:pt x="2848" y="5031"/>
                </a:cubicBezTo>
                <a:cubicBezTo>
                  <a:pt x="2894" y="5031"/>
                  <a:pt x="2938" y="5050"/>
                  <a:pt x="2946" y="5073"/>
                </a:cubicBezTo>
                <a:cubicBezTo>
                  <a:pt x="2953" y="5096"/>
                  <a:pt x="3001" y="5115"/>
                  <a:pt x="3053" y="5115"/>
                </a:cubicBezTo>
                <a:cubicBezTo>
                  <a:pt x="3105" y="5115"/>
                  <a:pt x="3154" y="5134"/>
                  <a:pt x="3161" y="5158"/>
                </a:cubicBezTo>
                <a:cubicBezTo>
                  <a:pt x="3168" y="5181"/>
                  <a:pt x="3205" y="5200"/>
                  <a:pt x="3242" y="5200"/>
                </a:cubicBezTo>
                <a:cubicBezTo>
                  <a:pt x="3279" y="5200"/>
                  <a:pt x="3340" y="5221"/>
                  <a:pt x="3376" y="5243"/>
                </a:cubicBezTo>
                <a:cubicBezTo>
                  <a:pt x="3413" y="5265"/>
                  <a:pt x="3484" y="5303"/>
                  <a:pt x="3534" y="5328"/>
                </a:cubicBezTo>
                <a:cubicBezTo>
                  <a:pt x="3680" y="5400"/>
                  <a:pt x="3792" y="5455"/>
                  <a:pt x="3879" y="5498"/>
                </a:cubicBezTo>
                <a:cubicBezTo>
                  <a:pt x="3923" y="5519"/>
                  <a:pt x="4005" y="5561"/>
                  <a:pt x="4061" y="5592"/>
                </a:cubicBezTo>
                <a:lnTo>
                  <a:pt x="4161" y="5649"/>
                </a:lnTo>
                <a:lnTo>
                  <a:pt x="4068" y="5927"/>
                </a:lnTo>
                <a:cubicBezTo>
                  <a:pt x="4016" y="6079"/>
                  <a:pt x="3901" y="6403"/>
                  <a:pt x="3812" y="6649"/>
                </a:cubicBezTo>
                <a:cubicBezTo>
                  <a:pt x="3579" y="7294"/>
                  <a:pt x="3259" y="8216"/>
                  <a:pt x="3259" y="8243"/>
                </a:cubicBezTo>
                <a:cubicBezTo>
                  <a:pt x="3259" y="8256"/>
                  <a:pt x="3230" y="8330"/>
                  <a:pt x="3194" y="8404"/>
                </a:cubicBezTo>
                <a:cubicBezTo>
                  <a:pt x="3159" y="8477"/>
                  <a:pt x="3130" y="8561"/>
                  <a:pt x="3130" y="8592"/>
                </a:cubicBezTo>
                <a:cubicBezTo>
                  <a:pt x="3130" y="8624"/>
                  <a:pt x="3121" y="8649"/>
                  <a:pt x="3111" y="8649"/>
                </a:cubicBezTo>
                <a:cubicBezTo>
                  <a:pt x="3101" y="8649"/>
                  <a:pt x="3080" y="8702"/>
                  <a:pt x="3063" y="8767"/>
                </a:cubicBezTo>
                <a:cubicBezTo>
                  <a:pt x="3046" y="8831"/>
                  <a:pt x="3027" y="8892"/>
                  <a:pt x="3020" y="8904"/>
                </a:cubicBezTo>
                <a:cubicBezTo>
                  <a:pt x="2998" y="8940"/>
                  <a:pt x="2687" y="9835"/>
                  <a:pt x="2175" y="11324"/>
                </a:cubicBezTo>
                <a:cubicBezTo>
                  <a:pt x="2024" y="11763"/>
                  <a:pt x="1812" y="12369"/>
                  <a:pt x="1704" y="12673"/>
                </a:cubicBezTo>
                <a:cubicBezTo>
                  <a:pt x="1596" y="12977"/>
                  <a:pt x="1489" y="13275"/>
                  <a:pt x="1469" y="13333"/>
                </a:cubicBezTo>
                <a:cubicBezTo>
                  <a:pt x="1449" y="13392"/>
                  <a:pt x="1416" y="13477"/>
                  <a:pt x="1395" y="13522"/>
                </a:cubicBezTo>
                <a:cubicBezTo>
                  <a:pt x="1374" y="13568"/>
                  <a:pt x="1359" y="13620"/>
                  <a:pt x="1359" y="13640"/>
                </a:cubicBezTo>
                <a:cubicBezTo>
                  <a:pt x="1359" y="13660"/>
                  <a:pt x="1340" y="13717"/>
                  <a:pt x="1316" y="13768"/>
                </a:cubicBezTo>
                <a:cubicBezTo>
                  <a:pt x="1292" y="13818"/>
                  <a:pt x="1273" y="13888"/>
                  <a:pt x="1273" y="13918"/>
                </a:cubicBezTo>
                <a:cubicBezTo>
                  <a:pt x="1273" y="13949"/>
                  <a:pt x="1264" y="13970"/>
                  <a:pt x="1254" y="13970"/>
                </a:cubicBezTo>
                <a:cubicBezTo>
                  <a:pt x="1244" y="13970"/>
                  <a:pt x="1223" y="14024"/>
                  <a:pt x="1206" y="14088"/>
                </a:cubicBezTo>
                <a:cubicBezTo>
                  <a:pt x="1189" y="14153"/>
                  <a:pt x="1156" y="14248"/>
                  <a:pt x="1132" y="14296"/>
                </a:cubicBezTo>
                <a:cubicBezTo>
                  <a:pt x="1108" y="14344"/>
                  <a:pt x="1034" y="14541"/>
                  <a:pt x="969" y="14739"/>
                </a:cubicBezTo>
                <a:cubicBezTo>
                  <a:pt x="904" y="14937"/>
                  <a:pt x="844" y="15109"/>
                  <a:pt x="835" y="15121"/>
                </a:cubicBezTo>
                <a:cubicBezTo>
                  <a:pt x="827" y="15134"/>
                  <a:pt x="770" y="15298"/>
                  <a:pt x="706" y="15485"/>
                </a:cubicBezTo>
                <a:cubicBezTo>
                  <a:pt x="548" y="15950"/>
                  <a:pt x="464" y="16181"/>
                  <a:pt x="306" y="16598"/>
                </a:cubicBezTo>
                <a:cubicBezTo>
                  <a:pt x="232" y="16794"/>
                  <a:pt x="170" y="16964"/>
                  <a:pt x="170" y="16975"/>
                </a:cubicBezTo>
                <a:cubicBezTo>
                  <a:pt x="170" y="16987"/>
                  <a:pt x="153" y="17034"/>
                  <a:pt x="132" y="17079"/>
                </a:cubicBezTo>
                <a:cubicBezTo>
                  <a:pt x="17" y="17323"/>
                  <a:pt x="-28" y="17660"/>
                  <a:pt x="17" y="17952"/>
                </a:cubicBezTo>
                <a:cubicBezTo>
                  <a:pt x="28" y="18024"/>
                  <a:pt x="50" y="18167"/>
                  <a:pt x="65" y="18273"/>
                </a:cubicBezTo>
                <a:cubicBezTo>
                  <a:pt x="120" y="18655"/>
                  <a:pt x="217" y="18908"/>
                  <a:pt x="311" y="18910"/>
                </a:cubicBezTo>
                <a:cubicBezTo>
                  <a:pt x="336" y="18910"/>
                  <a:pt x="365" y="18926"/>
                  <a:pt x="376" y="18947"/>
                </a:cubicBezTo>
                <a:cubicBezTo>
                  <a:pt x="387" y="18968"/>
                  <a:pt x="436" y="19000"/>
                  <a:pt x="484" y="19013"/>
                </a:cubicBezTo>
                <a:cubicBezTo>
                  <a:pt x="666" y="19064"/>
                  <a:pt x="733" y="19090"/>
                  <a:pt x="744" y="19127"/>
                </a:cubicBezTo>
                <a:cubicBezTo>
                  <a:pt x="751" y="19148"/>
                  <a:pt x="800" y="19164"/>
                  <a:pt x="852" y="19164"/>
                </a:cubicBezTo>
                <a:cubicBezTo>
                  <a:pt x="904" y="19164"/>
                  <a:pt x="952" y="19183"/>
                  <a:pt x="960" y="19207"/>
                </a:cubicBezTo>
                <a:cubicBezTo>
                  <a:pt x="967" y="19230"/>
                  <a:pt x="1025" y="19249"/>
                  <a:pt x="1089" y="19249"/>
                </a:cubicBezTo>
                <a:cubicBezTo>
                  <a:pt x="1153" y="19249"/>
                  <a:pt x="1211" y="19273"/>
                  <a:pt x="1218" y="19297"/>
                </a:cubicBezTo>
                <a:cubicBezTo>
                  <a:pt x="1225" y="19320"/>
                  <a:pt x="1264" y="19339"/>
                  <a:pt x="1304" y="19339"/>
                </a:cubicBezTo>
                <a:cubicBezTo>
                  <a:pt x="1344" y="19339"/>
                  <a:pt x="1384" y="19356"/>
                  <a:pt x="1390" y="19377"/>
                </a:cubicBezTo>
                <a:cubicBezTo>
                  <a:pt x="1397" y="19398"/>
                  <a:pt x="1433" y="19425"/>
                  <a:pt x="1472" y="19438"/>
                </a:cubicBezTo>
                <a:cubicBezTo>
                  <a:pt x="1510" y="19451"/>
                  <a:pt x="1589" y="19480"/>
                  <a:pt x="1649" y="19504"/>
                </a:cubicBezTo>
                <a:cubicBezTo>
                  <a:pt x="1872" y="19593"/>
                  <a:pt x="1975" y="19635"/>
                  <a:pt x="2048" y="19660"/>
                </a:cubicBezTo>
                <a:cubicBezTo>
                  <a:pt x="2090" y="19674"/>
                  <a:pt x="2144" y="19701"/>
                  <a:pt x="2168" y="19721"/>
                </a:cubicBezTo>
                <a:cubicBezTo>
                  <a:pt x="2192" y="19741"/>
                  <a:pt x="2246" y="19766"/>
                  <a:pt x="2288" y="19778"/>
                </a:cubicBezTo>
                <a:cubicBezTo>
                  <a:pt x="2329" y="19789"/>
                  <a:pt x="2406" y="19822"/>
                  <a:pt x="2460" y="19848"/>
                </a:cubicBezTo>
                <a:cubicBezTo>
                  <a:pt x="2570" y="19903"/>
                  <a:pt x="2681" y="19948"/>
                  <a:pt x="2838" y="20009"/>
                </a:cubicBezTo>
                <a:cubicBezTo>
                  <a:pt x="2897" y="20032"/>
                  <a:pt x="3048" y="20092"/>
                  <a:pt x="3173" y="20141"/>
                </a:cubicBezTo>
                <a:cubicBezTo>
                  <a:pt x="3390" y="20226"/>
                  <a:pt x="3540" y="20286"/>
                  <a:pt x="3680" y="20339"/>
                </a:cubicBezTo>
                <a:cubicBezTo>
                  <a:pt x="3716" y="20353"/>
                  <a:pt x="3783" y="20381"/>
                  <a:pt x="3831" y="20405"/>
                </a:cubicBezTo>
                <a:cubicBezTo>
                  <a:pt x="3878" y="20430"/>
                  <a:pt x="3962" y="20459"/>
                  <a:pt x="4015" y="20471"/>
                </a:cubicBezTo>
                <a:cubicBezTo>
                  <a:pt x="4069" y="20483"/>
                  <a:pt x="4121" y="20511"/>
                  <a:pt x="4132" y="20533"/>
                </a:cubicBezTo>
                <a:cubicBezTo>
                  <a:pt x="4144" y="20554"/>
                  <a:pt x="4198" y="20570"/>
                  <a:pt x="4254" y="20570"/>
                </a:cubicBezTo>
                <a:cubicBezTo>
                  <a:pt x="4311" y="20570"/>
                  <a:pt x="4364" y="20589"/>
                  <a:pt x="4372" y="20613"/>
                </a:cubicBezTo>
                <a:cubicBezTo>
                  <a:pt x="4379" y="20636"/>
                  <a:pt x="4427" y="20655"/>
                  <a:pt x="4479" y="20655"/>
                </a:cubicBezTo>
                <a:cubicBezTo>
                  <a:pt x="4531" y="20655"/>
                  <a:pt x="4580" y="20674"/>
                  <a:pt x="4587" y="20698"/>
                </a:cubicBezTo>
                <a:cubicBezTo>
                  <a:pt x="4594" y="20721"/>
                  <a:pt x="4632" y="20740"/>
                  <a:pt x="4671" y="20740"/>
                </a:cubicBezTo>
                <a:cubicBezTo>
                  <a:pt x="4709" y="20740"/>
                  <a:pt x="4750" y="20757"/>
                  <a:pt x="4762" y="20778"/>
                </a:cubicBezTo>
                <a:cubicBezTo>
                  <a:pt x="4773" y="20799"/>
                  <a:pt x="4819" y="20831"/>
                  <a:pt x="4867" y="20844"/>
                </a:cubicBezTo>
                <a:cubicBezTo>
                  <a:pt x="4914" y="20857"/>
                  <a:pt x="5007" y="20884"/>
                  <a:pt x="5073" y="20910"/>
                </a:cubicBezTo>
                <a:cubicBezTo>
                  <a:pt x="5138" y="20936"/>
                  <a:pt x="5225" y="20969"/>
                  <a:pt x="5267" y="20981"/>
                </a:cubicBezTo>
                <a:cubicBezTo>
                  <a:pt x="5308" y="20993"/>
                  <a:pt x="5362" y="21021"/>
                  <a:pt x="5386" y="21042"/>
                </a:cubicBezTo>
                <a:cubicBezTo>
                  <a:pt x="5410" y="21063"/>
                  <a:pt x="5487" y="21087"/>
                  <a:pt x="5558" y="21099"/>
                </a:cubicBezTo>
                <a:cubicBezTo>
                  <a:pt x="5760" y="21130"/>
                  <a:pt x="5856" y="21174"/>
                  <a:pt x="5915" y="21254"/>
                </a:cubicBezTo>
                <a:cubicBezTo>
                  <a:pt x="5946" y="21296"/>
                  <a:pt x="6035" y="21337"/>
                  <a:pt x="6121" y="21353"/>
                </a:cubicBezTo>
                <a:cubicBezTo>
                  <a:pt x="6204" y="21370"/>
                  <a:pt x="6293" y="21414"/>
                  <a:pt x="6319" y="21448"/>
                </a:cubicBezTo>
                <a:cubicBezTo>
                  <a:pt x="6353" y="21491"/>
                  <a:pt x="6433" y="21509"/>
                  <a:pt x="6590" y="21509"/>
                </a:cubicBezTo>
                <a:cubicBezTo>
                  <a:pt x="6712" y="21509"/>
                  <a:pt x="6826" y="21529"/>
                  <a:pt x="6843" y="21552"/>
                </a:cubicBezTo>
                <a:cubicBezTo>
                  <a:pt x="6861" y="21574"/>
                  <a:pt x="6947" y="21594"/>
                  <a:pt x="7035" y="21594"/>
                </a:cubicBezTo>
                <a:lnTo>
                  <a:pt x="7195" y="21594"/>
                </a:lnTo>
                <a:lnTo>
                  <a:pt x="7284" y="21405"/>
                </a:lnTo>
                <a:cubicBezTo>
                  <a:pt x="7409" y="21143"/>
                  <a:pt x="7449" y="21027"/>
                  <a:pt x="7564" y="20599"/>
                </a:cubicBezTo>
                <a:cubicBezTo>
                  <a:pt x="7619" y="20391"/>
                  <a:pt x="7681" y="20170"/>
                  <a:pt x="7702" y="20108"/>
                </a:cubicBezTo>
                <a:cubicBezTo>
                  <a:pt x="7724" y="20046"/>
                  <a:pt x="7779" y="19848"/>
                  <a:pt x="7824" y="19665"/>
                </a:cubicBezTo>
                <a:cubicBezTo>
                  <a:pt x="7870" y="19481"/>
                  <a:pt x="7955" y="19221"/>
                  <a:pt x="8013" y="19089"/>
                </a:cubicBezTo>
                <a:cubicBezTo>
                  <a:pt x="8072" y="18957"/>
                  <a:pt x="8154" y="18716"/>
                  <a:pt x="8195" y="18551"/>
                </a:cubicBezTo>
                <a:cubicBezTo>
                  <a:pt x="8236" y="18387"/>
                  <a:pt x="8312" y="18109"/>
                  <a:pt x="8365" y="17933"/>
                </a:cubicBezTo>
                <a:cubicBezTo>
                  <a:pt x="8418" y="17758"/>
                  <a:pt x="8482" y="17524"/>
                  <a:pt x="8509" y="17419"/>
                </a:cubicBezTo>
                <a:cubicBezTo>
                  <a:pt x="8535" y="17314"/>
                  <a:pt x="8588" y="17135"/>
                  <a:pt x="8626" y="17018"/>
                </a:cubicBezTo>
                <a:cubicBezTo>
                  <a:pt x="8803" y="16465"/>
                  <a:pt x="8847" y="16319"/>
                  <a:pt x="8896" y="16122"/>
                </a:cubicBezTo>
                <a:cubicBezTo>
                  <a:pt x="8925" y="16005"/>
                  <a:pt x="9002" y="15726"/>
                  <a:pt x="9069" y="15504"/>
                </a:cubicBezTo>
                <a:cubicBezTo>
                  <a:pt x="9136" y="15281"/>
                  <a:pt x="9217" y="14996"/>
                  <a:pt x="9250" y="14867"/>
                </a:cubicBezTo>
                <a:cubicBezTo>
                  <a:pt x="9283" y="14738"/>
                  <a:pt x="9346" y="14528"/>
                  <a:pt x="9389" y="14400"/>
                </a:cubicBezTo>
                <a:cubicBezTo>
                  <a:pt x="9433" y="14271"/>
                  <a:pt x="9505" y="14019"/>
                  <a:pt x="9550" y="13843"/>
                </a:cubicBezTo>
                <a:cubicBezTo>
                  <a:pt x="9594" y="13667"/>
                  <a:pt x="9674" y="13389"/>
                  <a:pt x="9727" y="13225"/>
                </a:cubicBezTo>
                <a:cubicBezTo>
                  <a:pt x="9780" y="13061"/>
                  <a:pt x="9867" y="12768"/>
                  <a:pt x="9920" y="12569"/>
                </a:cubicBezTo>
                <a:cubicBezTo>
                  <a:pt x="9974" y="12370"/>
                  <a:pt x="10052" y="12099"/>
                  <a:pt x="10093" y="11970"/>
                </a:cubicBezTo>
                <a:cubicBezTo>
                  <a:pt x="10134" y="11841"/>
                  <a:pt x="10204" y="11594"/>
                  <a:pt x="10248" y="11418"/>
                </a:cubicBezTo>
                <a:cubicBezTo>
                  <a:pt x="10293" y="11243"/>
                  <a:pt x="10342" y="11073"/>
                  <a:pt x="10358" y="11041"/>
                </a:cubicBezTo>
                <a:cubicBezTo>
                  <a:pt x="10374" y="11008"/>
                  <a:pt x="10403" y="10905"/>
                  <a:pt x="10423" y="10814"/>
                </a:cubicBezTo>
                <a:cubicBezTo>
                  <a:pt x="10443" y="10724"/>
                  <a:pt x="10466" y="10649"/>
                  <a:pt x="10475" y="10649"/>
                </a:cubicBezTo>
                <a:cubicBezTo>
                  <a:pt x="10485" y="10649"/>
                  <a:pt x="10492" y="10626"/>
                  <a:pt x="10492" y="10593"/>
                </a:cubicBezTo>
                <a:cubicBezTo>
                  <a:pt x="10492" y="10559"/>
                  <a:pt x="10500" y="10525"/>
                  <a:pt x="10509" y="10517"/>
                </a:cubicBezTo>
                <a:cubicBezTo>
                  <a:pt x="10518" y="10509"/>
                  <a:pt x="10549" y="10408"/>
                  <a:pt x="10578" y="10291"/>
                </a:cubicBezTo>
                <a:cubicBezTo>
                  <a:pt x="10608" y="10174"/>
                  <a:pt x="10658" y="9997"/>
                  <a:pt x="10691" y="9899"/>
                </a:cubicBezTo>
                <a:cubicBezTo>
                  <a:pt x="10724" y="9801"/>
                  <a:pt x="10753" y="9706"/>
                  <a:pt x="10753" y="9692"/>
                </a:cubicBezTo>
                <a:cubicBezTo>
                  <a:pt x="10753" y="9677"/>
                  <a:pt x="10780" y="9587"/>
                  <a:pt x="10813" y="9489"/>
                </a:cubicBezTo>
                <a:cubicBezTo>
                  <a:pt x="10846" y="9391"/>
                  <a:pt x="10900" y="9195"/>
                  <a:pt x="10935" y="9055"/>
                </a:cubicBezTo>
                <a:cubicBezTo>
                  <a:pt x="11048" y="8600"/>
                  <a:pt x="11041" y="8606"/>
                  <a:pt x="11358" y="8606"/>
                </a:cubicBezTo>
                <a:cubicBezTo>
                  <a:pt x="11519" y="8606"/>
                  <a:pt x="11640" y="8624"/>
                  <a:pt x="11648" y="8649"/>
                </a:cubicBezTo>
                <a:cubicBezTo>
                  <a:pt x="11656" y="8676"/>
                  <a:pt x="11882" y="8691"/>
                  <a:pt x="12253" y="8691"/>
                </a:cubicBezTo>
                <a:cubicBezTo>
                  <a:pt x="12624" y="8691"/>
                  <a:pt x="12850" y="8707"/>
                  <a:pt x="12859" y="8734"/>
                </a:cubicBezTo>
                <a:cubicBezTo>
                  <a:pt x="12867" y="8760"/>
                  <a:pt x="13067" y="8776"/>
                  <a:pt x="13387" y="8776"/>
                </a:cubicBezTo>
                <a:cubicBezTo>
                  <a:pt x="13708" y="8776"/>
                  <a:pt x="13908" y="8792"/>
                  <a:pt x="13916" y="8819"/>
                </a:cubicBezTo>
                <a:cubicBezTo>
                  <a:pt x="13924" y="8845"/>
                  <a:pt x="14084" y="8861"/>
                  <a:pt x="14323" y="8861"/>
                </a:cubicBezTo>
                <a:cubicBezTo>
                  <a:pt x="14541" y="8861"/>
                  <a:pt x="14726" y="8881"/>
                  <a:pt x="14737" y="8904"/>
                </a:cubicBezTo>
                <a:cubicBezTo>
                  <a:pt x="14748" y="8926"/>
                  <a:pt x="14884" y="8952"/>
                  <a:pt x="15038" y="8965"/>
                </a:cubicBezTo>
                <a:cubicBezTo>
                  <a:pt x="15193" y="8978"/>
                  <a:pt x="15440" y="9000"/>
                  <a:pt x="15589" y="9012"/>
                </a:cubicBezTo>
                <a:cubicBezTo>
                  <a:pt x="15737" y="9025"/>
                  <a:pt x="15878" y="9052"/>
                  <a:pt x="15902" y="9074"/>
                </a:cubicBezTo>
                <a:cubicBezTo>
                  <a:pt x="15926" y="9095"/>
                  <a:pt x="16003" y="9123"/>
                  <a:pt x="16074" y="9135"/>
                </a:cubicBezTo>
                <a:cubicBezTo>
                  <a:pt x="16221" y="9159"/>
                  <a:pt x="16428" y="9221"/>
                  <a:pt x="16603" y="9291"/>
                </a:cubicBezTo>
                <a:cubicBezTo>
                  <a:pt x="16669" y="9316"/>
                  <a:pt x="16777" y="9351"/>
                  <a:pt x="16843" y="9371"/>
                </a:cubicBezTo>
                <a:cubicBezTo>
                  <a:pt x="16949" y="9403"/>
                  <a:pt x="17144" y="9482"/>
                  <a:pt x="17393" y="9592"/>
                </a:cubicBezTo>
                <a:cubicBezTo>
                  <a:pt x="17440" y="9614"/>
                  <a:pt x="17512" y="9640"/>
                  <a:pt x="17553" y="9654"/>
                </a:cubicBezTo>
                <a:cubicBezTo>
                  <a:pt x="17595" y="9668"/>
                  <a:pt x="17683" y="9718"/>
                  <a:pt x="17749" y="9762"/>
                </a:cubicBezTo>
                <a:cubicBezTo>
                  <a:pt x="17815" y="9807"/>
                  <a:pt x="17905" y="9842"/>
                  <a:pt x="17948" y="9842"/>
                </a:cubicBezTo>
                <a:cubicBezTo>
                  <a:pt x="17991" y="9842"/>
                  <a:pt x="18034" y="9862"/>
                  <a:pt x="18041" y="9885"/>
                </a:cubicBezTo>
                <a:cubicBezTo>
                  <a:pt x="18049" y="9908"/>
                  <a:pt x="18087" y="9927"/>
                  <a:pt x="18127" y="9927"/>
                </a:cubicBezTo>
                <a:cubicBezTo>
                  <a:pt x="18168" y="9927"/>
                  <a:pt x="18206" y="9946"/>
                  <a:pt x="18214" y="9970"/>
                </a:cubicBezTo>
                <a:cubicBezTo>
                  <a:pt x="18221" y="9993"/>
                  <a:pt x="18259" y="10012"/>
                  <a:pt x="18300" y="10012"/>
                </a:cubicBezTo>
                <a:cubicBezTo>
                  <a:pt x="18340" y="10012"/>
                  <a:pt x="18378" y="10031"/>
                  <a:pt x="18386" y="10055"/>
                </a:cubicBezTo>
                <a:cubicBezTo>
                  <a:pt x="18393" y="10078"/>
                  <a:pt x="18438" y="10097"/>
                  <a:pt x="18484" y="10097"/>
                </a:cubicBezTo>
                <a:cubicBezTo>
                  <a:pt x="18530" y="10097"/>
                  <a:pt x="18572" y="10116"/>
                  <a:pt x="18580" y="10140"/>
                </a:cubicBezTo>
                <a:cubicBezTo>
                  <a:pt x="18587" y="10163"/>
                  <a:pt x="18635" y="10182"/>
                  <a:pt x="18687" y="10182"/>
                </a:cubicBezTo>
                <a:cubicBezTo>
                  <a:pt x="18739" y="10182"/>
                  <a:pt x="18788" y="10201"/>
                  <a:pt x="18795" y="10225"/>
                </a:cubicBezTo>
                <a:cubicBezTo>
                  <a:pt x="18802" y="10248"/>
                  <a:pt x="18857" y="10267"/>
                  <a:pt x="18915" y="10267"/>
                </a:cubicBezTo>
                <a:cubicBezTo>
                  <a:pt x="18973" y="10267"/>
                  <a:pt x="19027" y="10286"/>
                  <a:pt x="19034" y="10310"/>
                </a:cubicBezTo>
                <a:cubicBezTo>
                  <a:pt x="19042" y="10333"/>
                  <a:pt x="19102" y="10352"/>
                  <a:pt x="19171" y="10352"/>
                </a:cubicBezTo>
                <a:cubicBezTo>
                  <a:pt x="19239" y="10352"/>
                  <a:pt x="19303" y="10369"/>
                  <a:pt x="19314" y="10390"/>
                </a:cubicBezTo>
                <a:cubicBezTo>
                  <a:pt x="19325" y="10411"/>
                  <a:pt x="19374" y="10442"/>
                  <a:pt x="19422" y="10456"/>
                </a:cubicBezTo>
                <a:cubicBezTo>
                  <a:pt x="19469" y="10469"/>
                  <a:pt x="19572" y="10497"/>
                  <a:pt x="19649" y="10522"/>
                </a:cubicBezTo>
                <a:cubicBezTo>
                  <a:pt x="19726" y="10547"/>
                  <a:pt x="19839" y="10580"/>
                  <a:pt x="19898" y="10593"/>
                </a:cubicBezTo>
                <a:cubicBezTo>
                  <a:pt x="19957" y="10605"/>
                  <a:pt x="20014" y="10633"/>
                  <a:pt x="20025" y="10654"/>
                </a:cubicBezTo>
                <a:cubicBezTo>
                  <a:pt x="20036" y="10675"/>
                  <a:pt x="20077" y="10692"/>
                  <a:pt x="20116" y="10692"/>
                </a:cubicBezTo>
                <a:cubicBezTo>
                  <a:pt x="20154" y="10692"/>
                  <a:pt x="20192" y="10711"/>
                  <a:pt x="20199" y="10734"/>
                </a:cubicBezTo>
                <a:cubicBezTo>
                  <a:pt x="20207" y="10758"/>
                  <a:pt x="20235" y="10777"/>
                  <a:pt x="20262" y="10777"/>
                </a:cubicBezTo>
                <a:cubicBezTo>
                  <a:pt x="20288" y="10777"/>
                  <a:pt x="20320" y="10797"/>
                  <a:pt x="20331" y="10819"/>
                </a:cubicBezTo>
                <a:cubicBezTo>
                  <a:pt x="20342" y="10841"/>
                  <a:pt x="20418" y="10869"/>
                  <a:pt x="20501" y="10880"/>
                </a:cubicBezTo>
                <a:cubicBezTo>
                  <a:pt x="20584" y="10892"/>
                  <a:pt x="20706" y="10920"/>
                  <a:pt x="20771" y="10946"/>
                </a:cubicBezTo>
                <a:cubicBezTo>
                  <a:pt x="21256" y="11141"/>
                  <a:pt x="21240" y="11140"/>
                  <a:pt x="21298" y="11064"/>
                </a:cubicBezTo>
                <a:cubicBezTo>
                  <a:pt x="21352" y="10994"/>
                  <a:pt x="21463" y="10599"/>
                  <a:pt x="21463" y="10475"/>
                </a:cubicBezTo>
                <a:cubicBezTo>
                  <a:pt x="21463" y="10434"/>
                  <a:pt x="21472" y="10390"/>
                  <a:pt x="21484" y="10376"/>
                </a:cubicBezTo>
                <a:cubicBezTo>
                  <a:pt x="21496" y="10361"/>
                  <a:pt x="21506" y="10304"/>
                  <a:pt x="21506" y="10248"/>
                </a:cubicBezTo>
                <a:cubicBezTo>
                  <a:pt x="21506" y="10192"/>
                  <a:pt x="21515" y="10134"/>
                  <a:pt x="21525" y="10121"/>
                </a:cubicBezTo>
                <a:cubicBezTo>
                  <a:pt x="21536" y="10108"/>
                  <a:pt x="21550" y="9974"/>
                  <a:pt x="21559" y="9824"/>
                </a:cubicBezTo>
                <a:cubicBezTo>
                  <a:pt x="21572" y="9576"/>
                  <a:pt x="21568" y="9537"/>
                  <a:pt x="21518" y="9380"/>
                </a:cubicBezTo>
                <a:cubicBezTo>
                  <a:pt x="21487" y="9285"/>
                  <a:pt x="21463" y="9188"/>
                  <a:pt x="21463" y="9168"/>
                </a:cubicBezTo>
                <a:cubicBezTo>
                  <a:pt x="21463" y="9148"/>
                  <a:pt x="21444" y="9097"/>
                  <a:pt x="21420" y="9055"/>
                </a:cubicBezTo>
                <a:cubicBezTo>
                  <a:pt x="21396" y="9012"/>
                  <a:pt x="21377" y="8954"/>
                  <a:pt x="21377" y="8927"/>
                </a:cubicBezTo>
                <a:cubicBezTo>
                  <a:pt x="21377" y="8900"/>
                  <a:pt x="21360" y="8841"/>
                  <a:pt x="21338" y="8795"/>
                </a:cubicBezTo>
                <a:cubicBezTo>
                  <a:pt x="21317" y="8750"/>
                  <a:pt x="21283" y="8641"/>
                  <a:pt x="21262" y="8555"/>
                </a:cubicBezTo>
                <a:cubicBezTo>
                  <a:pt x="21241" y="8468"/>
                  <a:pt x="21214" y="8385"/>
                  <a:pt x="21202" y="8371"/>
                </a:cubicBezTo>
                <a:cubicBezTo>
                  <a:pt x="21190" y="8356"/>
                  <a:pt x="21158" y="8258"/>
                  <a:pt x="21128" y="8149"/>
                </a:cubicBezTo>
                <a:cubicBezTo>
                  <a:pt x="21098" y="8039"/>
                  <a:pt x="21039" y="7844"/>
                  <a:pt x="20999" y="7715"/>
                </a:cubicBezTo>
                <a:cubicBezTo>
                  <a:pt x="20958" y="7586"/>
                  <a:pt x="20913" y="7429"/>
                  <a:pt x="20898" y="7370"/>
                </a:cubicBezTo>
                <a:cubicBezTo>
                  <a:pt x="20883" y="7312"/>
                  <a:pt x="20843" y="7185"/>
                  <a:pt x="20810" y="7087"/>
                </a:cubicBezTo>
                <a:cubicBezTo>
                  <a:pt x="20776" y="6990"/>
                  <a:pt x="20750" y="6900"/>
                  <a:pt x="20750" y="6885"/>
                </a:cubicBezTo>
                <a:cubicBezTo>
                  <a:pt x="20750" y="6870"/>
                  <a:pt x="20721" y="6774"/>
                  <a:pt x="20685" y="6672"/>
                </a:cubicBezTo>
                <a:cubicBezTo>
                  <a:pt x="20650" y="6570"/>
                  <a:pt x="20621" y="6470"/>
                  <a:pt x="20621" y="6455"/>
                </a:cubicBezTo>
                <a:cubicBezTo>
                  <a:pt x="20621" y="6440"/>
                  <a:pt x="20592" y="6345"/>
                  <a:pt x="20556" y="6243"/>
                </a:cubicBezTo>
                <a:cubicBezTo>
                  <a:pt x="20520" y="6141"/>
                  <a:pt x="20491" y="6045"/>
                  <a:pt x="20491" y="6031"/>
                </a:cubicBezTo>
                <a:cubicBezTo>
                  <a:pt x="20491" y="6016"/>
                  <a:pt x="20443" y="5865"/>
                  <a:pt x="20384" y="5691"/>
                </a:cubicBezTo>
                <a:cubicBezTo>
                  <a:pt x="20324" y="5517"/>
                  <a:pt x="20276" y="5344"/>
                  <a:pt x="20276" y="5309"/>
                </a:cubicBezTo>
                <a:cubicBezTo>
                  <a:pt x="20276" y="5245"/>
                  <a:pt x="20198" y="4944"/>
                  <a:pt x="20171" y="4903"/>
                </a:cubicBezTo>
                <a:cubicBezTo>
                  <a:pt x="20163" y="4891"/>
                  <a:pt x="20131" y="4784"/>
                  <a:pt x="20101" y="4667"/>
                </a:cubicBezTo>
                <a:cubicBezTo>
                  <a:pt x="20072" y="4550"/>
                  <a:pt x="19995" y="4344"/>
                  <a:pt x="19929" y="4210"/>
                </a:cubicBezTo>
                <a:cubicBezTo>
                  <a:pt x="19821" y="3989"/>
                  <a:pt x="19799" y="3964"/>
                  <a:pt x="19719" y="3964"/>
                </a:cubicBezTo>
                <a:cubicBezTo>
                  <a:pt x="19669" y="3964"/>
                  <a:pt x="19625" y="3948"/>
                  <a:pt x="19618" y="3927"/>
                </a:cubicBezTo>
                <a:cubicBezTo>
                  <a:pt x="19611" y="3906"/>
                  <a:pt x="19569" y="3879"/>
                  <a:pt x="19525" y="3865"/>
                </a:cubicBezTo>
                <a:cubicBezTo>
                  <a:pt x="19335" y="3809"/>
                  <a:pt x="19280" y="3783"/>
                  <a:pt x="19269" y="3747"/>
                </a:cubicBezTo>
                <a:cubicBezTo>
                  <a:pt x="19262" y="3727"/>
                  <a:pt x="19215" y="3710"/>
                  <a:pt x="19163" y="3710"/>
                </a:cubicBezTo>
                <a:cubicBezTo>
                  <a:pt x="19111" y="3710"/>
                  <a:pt x="19062" y="3693"/>
                  <a:pt x="19056" y="3672"/>
                </a:cubicBezTo>
                <a:cubicBezTo>
                  <a:pt x="19049" y="3651"/>
                  <a:pt x="19013" y="3624"/>
                  <a:pt x="18974" y="3611"/>
                </a:cubicBezTo>
                <a:cubicBezTo>
                  <a:pt x="18936" y="3597"/>
                  <a:pt x="18851" y="3566"/>
                  <a:pt x="18785" y="3540"/>
                </a:cubicBezTo>
                <a:cubicBezTo>
                  <a:pt x="18720" y="3514"/>
                  <a:pt x="18595" y="3474"/>
                  <a:pt x="18505" y="3455"/>
                </a:cubicBezTo>
                <a:cubicBezTo>
                  <a:pt x="18416" y="3435"/>
                  <a:pt x="18298" y="3400"/>
                  <a:pt x="18245" y="3375"/>
                </a:cubicBezTo>
                <a:cubicBezTo>
                  <a:pt x="18191" y="3349"/>
                  <a:pt x="18095" y="3308"/>
                  <a:pt x="18029" y="3285"/>
                </a:cubicBezTo>
                <a:cubicBezTo>
                  <a:pt x="17964" y="3262"/>
                  <a:pt x="17877" y="3224"/>
                  <a:pt x="17835" y="3200"/>
                </a:cubicBezTo>
                <a:cubicBezTo>
                  <a:pt x="17794" y="3176"/>
                  <a:pt x="17728" y="3158"/>
                  <a:pt x="17690" y="3158"/>
                </a:cubicBezTo>
                <a:cubicBezTo>
                  <a:pt x="17652" y="3158"/>
                  <a:pt x="17616" y="3139"/>
                  <a:pt x="17608" y="3115"/>
                </a:cubicBezTo>
                <a:cubicBezTo>
                  <a:pt x="17601" y="3092"/>
                  <a:pt x="17562" y="3073"/>
                  <a:pt x="17522" y="3073"/>
                </a:cubicBezTo>
                <a:cubicBezTo>
                  <a:pt x="17482" y="3073"/>
                  <a:pt x="17443" y="3054"/>
                  <a:pt x="17436" y="3030"/>
                </a:cubicBezTo>
                <a:cubicBezTo>
                  <a:pt x="17429" y="3007"/>
                  <a:pt x="17380" y="2988"/>
                  <a:pt x="17328" y="2988"/>
                </a:cubicBezTo>
                <a:cubicBezTo>
                  <a:pt x="17276" y="2988"/>
                  <a:pt x="17228" y="2969"/>
                  <a:pt x="17221" y="2945"/>
                </a:cubicBezTo>
                <a:cubicBezTo>
                  <a:pt x="17213" y="2922"/>
                  <a:pt x="17172" y="2903"/>
                  <a:pt x="17132" y="2903"/>
                </a:cubicBezTo>
                <a:cubicBezTo>
                  <a:pt x="17092" y="2903"/>
                  <a:pt x="17053" y="2884"/>
                  <a:pt x="17046" y="2860"/>
                </a:cubicBezTo>
                <a:cubicBezTo>
                  <a:pt x="17039" y="2837"/>
                  <a:pt x="16990" y="2818"/>
                  <a:pt x="16938" y="2818"/>
                </a:cubicBezTo>
                <a:cubicBezTo>
                  <a:pt x="16886" y="2818"/>
                  <a:pt x="16838" y="2799"/>
                  <a:pt x="16831" y="2776"/>
                </a:cubicBezTo>
                <a:cubicBezTo>
                  <a:pt x="16823" y="2752"/>
                  <a:pt x="16785" y="2733"/>
                  <a:pt x="16744" y="2733"/>
                </a:cubicBezTo>
                <a:cubicBezTo>
                  <a:pt x="16704" y="2733"/>
                  <a:pt x="16666" y="2714"/>
                  <a:pt x="16658" y="2691"/>
                </a:cubicBezTo>
                <a:cubicBezTo>
                  <a:pt x="16651" y="2667"/>
                  <a:pt x="16606" y="2648"/>
                  <a:pt x="16560" y="2648"/>
                </a:cubicBezTo>
                <a:cubicBezTo>
                  <a:pt x="16514" y="2648"/>
                  <a:pt x="16472" y="2629"/>
                  <a:pt x="16464" y="2606"/>
                </a:cubicBezTo>
                <a:cubicBezTo>
                  <a:pt x="16457" y="2582"/>
                  <a:pt x="16418" y="2563"/>
                  <a:pt x="16378" y="2563"/>
                </a:cubicBezTo>
                <a:cubicBezTo>
                  <a:pt x="16338" y="2563"/>
                  <a:pt x="16300" y="2544"/>
                  <a:pt x="16292" y="2521"/>
                </a:cubicBezTo>
                <a:cubicBezTo>
                  <a:pt x="16285" y="2497"/>
                  <a:pt x="16234" y="2478"/>
                  <a:pt x="16182" y="2478"/>
                </a:cubicBezTo>
                <a:cubicBezTo>
                  <a:pt x="16130" y="2478"/>
                  <a:pt x="16082" y="2459"/>
                  <a:pt x="16074" y="2436"/>
                </a:cubicBezTo>
                <a:cubicBezTo>
                  <a:pt x="16067" y="2412"/>
                  <a:pt x="16028" y="2393"/>
                  <a:pt x="15988" y="2393"/>
                </a:cubicBezTo>
                <a:cubicBezTo>
                  <a:pt x="15948" y="2393"/>
                  <a:pt x="15910" y="2374"/>
                  <a:pt x="15902" y="2351"/>
                </a:cubicBezTo>
                <a:cubicBezTo>
                  <a:pt x="15895" y="2328"/>
                  <a:pt x="15847" y="2304"/>
                  <a:pt x="15794" y="2304"/>
                </a:cubicBezTo>
                <a:cubicBezTo>
                  <a:pt x="15742" y="2304"/>
                  <a:pt x="15694" y="2285"/>
                  <a:pt x="15687" y="2261"/>
                </a:cubicBezTo>
                <a:cubicBezTo>
                  <a:pt x="15679" y="2238"/>
                  <a:pt x="15642" y="2219"/>
                  <a:pt x="15603" y="2219"/>
                </a:cubicBezTo>
                <a:cubicBezTo>
                  <a:pt x="15565" y="2219"/>
                  <a:pt x="15523" y="2202"/>
                  <a:pt x="15512" y="2181"/>
                </a:cubicBezTo>
                <a:cubicBezTo>
                  <a:pt x="15501" y="2160"/>
                  <a:pt x="15452" y="2137"/>
                  <a:pt x="15404" y="2124"/>
                </a:cubicBezTo>
                <a:cubicBezTo>
                  <a:pt x="15357" y="2112"/>
                  <a:pt x="15276" y="2081"/>
                  <a:pt x="15223" y="2054"/>
                </a:cubicBezTo>
                <a:cubicBezTo>
                  <a:pt x="15169" y="2027"/>
                  <a:pt x="15082" y="1985"/>
                  <a:pt x="15029" y="1964"/>
                </a:cubicBezTo>
                <a:cubicBezTo>
                  <a:pt x="14975" y="1944"/>
                  <a:pt x="14886" y="1906"/>
                  <a:pt x="14833" y="1879"/>
                </a:cubicBezTo>
                <a:cubicBezTo>
                  <a:pt x="14779" y="1853"/>
                  <a:pt x="14692" y="1815"/>
                  <a:pt x="14639" y="1794"/>
                </a:cubicBezTo>
                <a:cubicBezTo>
                  <a:pt x="14585" y="1774"/>
                  <a:pt x="14498" y="1736"/>
                  <a:pt x="14445" y="1709"/>
                </a:cubicBezTo>
                <a:cubicBezTo>
                  <a:pt x="14392" y="1683"/>
                  <a:pt x="14308" y="1649"/>
                  <a:pt x="14261" y="1629"/>
                </a:cubicBezTo>
                <a:cubicBezTo>
                  <a:pt x="13890" y="1475"/>
                  <a:pt x="13621" y="1359"/>
                  <a:pt x="13548" y="1323"/>
                </a:cubicBezTo>
                <a:cubicBezTo>
                  <a:pt x="13500" y="1299"/>
                  <a:pt x="13419" y="1263"/>
                  <a:pt x="13366" y="1242"/>
                </a:cubicBezTo>
                <a:cubicBezTo>
                  <a:pt x="13312" y="1222"/>
                  <a:pt x="13223" y="1184"/>
                  <a:pt x="13170" y="1157"/>
                </a:cubicBezTo>
                <a:cubicBezTo>
                  <a:pt x="13116" y="1131"/>
                  <a:pt x="13035" y="1099"/>
                  <a:pt x="12988" y="1087"/>
                </a:cubicBezTo>
                <a:cubicBezTo>
                  <a:pt x="12940" y="1074"/>
                  <a:pt x="12891" y="1046"/>
                  <a:pt x="12880" y="1025"/>
                </a:cubicBezTo>
                <a:cubicBezTo>
                  <a:pt x="12869" y="1004"/>
                  <a:pt x="12828" y="988"/>
                  <a:pt x="12789" y="988"/>
                </a:cubicBezTo>
                <a:cubicBezTo>
                  <a:pt x="12751" y="988"/>
                  <a:pt x="12713" y="969"/>
                  <a:pt x="12706" y="945"/>
                </a:cubicBezTo>
                <a:cubicBezTo>
                  <a:pt x="12698" y="922"/>
                  <a:pt x="12660" y="903"/>
                  <a:pt x="12619" y="903"/>
                </a:cubicBezTo>
                <a:cubicBezTo>
                  <a:pt x="12579" y="903"/>
                  <a:pt x="12541" y="884"/>
                  <a:pt x="12533" y="860"/>
                </a:cubicBezTo>
                <a:cubicBezTo>
                  <a:pt x="12526" y="837"/>
                  <a:pt x="12478" y="818"/>
                  <a:pt x="12426" y="818"/>
                </a:cubicBezTo>
                <a:cubicBezTo>
                  <a:pt x="12374" y="818"/>
                  <a:pt x="12325" y="799"/>
                  <a:pt x="12318" y="775"/>
                </a:cubicBezTo>
                <a:cubicBezTo>
                  <a:pt x="12311" y="752"/>
                  <a:pt x="12273" y="733"/>
                  <a:pt x="12234" y="733"/>
                </a:cubicBezTo>
                <a:cubicBezTo>
                  <a:pt x="12196" y="733"/>
                  <a:pt x="12154" y="711"/>
                  <a:pt x="12143" y="690"/>
                </a:cubicBezTo>
                <a:cubicBezTo>
                  <a:pt x="12132" y="669"/>
                  <a:pt x="12085" y="646"/>
                  <a:pt x="12038" y="634"/>
                </a:cubicBezTo>
                <a:cubicBezTo>
                  <a:pt x="11990" y="622"/>
                  <a:pt x="11907" y="585"/>
                  <a:pt x="11854" y="558"/>
                </a:cubicBezTo>
                <a:cubicBezTo>
                  <a:pt x="11800" y="531"/>
                  <a:pt x="11717" y="500"/>
                  <a:pt x="11669" y="487"/>
                </a:cubicBezTo>
                <a:cubicBezTo>
                  <a:pt x="11622" y="475"/>
                  <a:pt x="11573" y="447"/>
                  <a:pt x="11562" y="426"/>
                </a:cubicBezTo>
                <a:cubicBezTo>
                  <a:pt x="11551" y="405"/>
                  <a:pt x="11512" y="388"/>
                  <a:pt x="11473" y="388"/>
                </a:cubicBezTo>
                <a:cubicBezTo>
                  <a:pt x="11435" y="388"/>
                  <a:pt x="11397" y="369"/>
                  <a:pt x="11390" y="346"/>
                </a:cubicBezTo>
                <a:cubicBezTo>
                  <a:pt x="11382" y="323"/>
                  <a:pt x="11348" y="304"/>
                  <a:pt x="11313" y="304"/>
                </a:cubicBezTo>
                <a:cubicBezTo>
                  <a:pt x="11278" y="304"/>
                  <a:pt x="11231" y="286"/>
                  <a:pt x="11210" y="266"/>
                </a:cubicBezTo>
                <a:cubicBezTo>
                  <a:pt x="11148" y="204"/>
                  <a:pt x="11022" y="134"/>
                  <a:pt x="10973" y="134"/>
                </a:cubicBezTo>
                <a:cubicBezTo>
                  <a:pt x="10948" y="134"/>
                  <a:pt x="10922" y="117"/>
                  <a:pt x="10916" y="96"/>
                </a:cubicBezTo>
                <a:cubicBezTo>
                  <a:pt x="10898" y="40"/>
                  <a:pt x="10791" y="9"/>
                  <a:pt x="10574" y="2"/>
                </a:cubicBezTo>
                <a:close/>
              </a:path>
            </a:pathLst>
          </a:custGeom>
        </p:spPr>
      </p:pic>
      <p:pic>
        <p:nvPicPr>
          <p:cNvPr id="690" name="Yealink SIP-T57W PoE.jpg" descr="Yealink SIP-T57W PoE.jpg"/>
          <p:cNvPicPr>
            <a:picLocks noGrp="1" noChangeAspect="1"/>
          </p:cNvPicPr>
          <p:nvPr>
            <p:ph type="pic" idx="23"/>
          </p:nvPr>
        </p:nvPicPr>
        <p:blipFill>
          <a:blip r:embed="rId3"/>
          <a:srcRect l="517" t="21034" r="694" b="21205"/>
          <a:stretch>
            <a:fillRect/>
          </a:stretch>
        </p:blipFill>
        <p:spPr>
          <a:xfrm>
            <a:off x="1986913" y="4445524"/>
            <a:ext cx="3101608" cy="18134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572" extrusionOk="0">
                <a:moveTo>
                  <a:pt x="21011" y="7"/>
                </a:moveTo>
                <a:cubicBezTo>
                  <a:pt x="20953" y="21"/>
                  <a:pt x="20790" y="40"/>
                  <a:pt x="20652" y="49"/>
                </a:cubicBezTo>
                <a:cubicBezTo>
                  <a:pt x="20514" y="58"/>
                  <a:pt x="20383" y="81"/>
                  <a:pt x="20359" y="101"/>
                </a:cubicBezTo>
                <a:cubicBezTo>
                  <a:pt x="20335" y="121"/>
                  <a:pt x="20222" y="144"/>
                  <a:pt x="20107" y="153"/>
                </a:cubicBezTo>
                <a:cubicBezTo>
                  <a:pt x="19859" y="173"/>
                  <a:pt x="19710" y="206"/>
                  <a:pt x="19682" y="252"/>
                </a:cubicBezTo>
                <a:cubicBezTo>
                  <a:pt x="19653" y="298"/>
                  <a:pt x="19573" y="297"/>
                  <a:pt x="19544" y="247"/>
                </a:cubicBezTo>
                <a:cubicBezTo>
                  <a:pt x="19528" y="221"/>
                  <a:pt x="19466" y="213"/>
                  <a:pt x="19361" y="228"/>
                </a:cubicBezTo>
                <a:cubicBezTo>
                  <a:pt x="19273" y="241"/>
                  <a:pt x="19080" y="260"/>
                  <a:pt x="18936" y="271"/>
                </a:cubicBezTo>
                <a:cubicBezTo>
                  <a:pt x="18792" y="282"/>
                  <a:pt x="18666" y="308"/>
                  <a:pt x="18654" y="328"/>
                </a:cubicBezTo>
                <a:cubicBezTo>
                  <a:pt x="18643" y="347"/>
                  <a:pt x="18484" y="361"/>
                  <a:pt x="18300" y="361"/>
                </a:cubicBezTo>
                <a:cubicBezTo>
                  <a:pt x="18102" y="361"/>
                  <a:pt x="17960" y="376"/>
                  <a:pt x="17952" y="398"/>
                </a:cubicBezTo>
                <a:cubicBezTo>
                  <a:pt x="17944" y="420"/>
                  <a:pt x="17828" y="436"/>
                  <a:pt x="17679" y="436"/>
                </a:cubicBezTo>
                <a:cubicBezTo>
                  <a:pt x="17529" y="436"/>
                  <a:pt x="17416" y="452"/>
                  <a:pt x="17408" y="474"/>
                </a:cubicBezTo>
                <a:cubicBezTo>
                  <a:pt x="17400" y="496"/>
                  <a:pt x="17276" y="512"/>
                  <a:pt x="17112" y="512"/>
                </a:cubicBezTo>
                <a:cubicBezTo>
                  <a:pt x="16948" y="512"/>
                  <a:pt x="16825" y="528"/>
                  <a:pt x="16817" y="550"/>
                </a:cubicBezTo>
                <a:cubicBezTo>
                  <a:pt x="16809" y="571"/>
                  <a:pt x="16685" y="583"/>
                  <a:pt x="16521" y="583"/>
                </a:cubicBezTo>
                <a:cubicBezTo>
                  <a:pt x="16357" y="583"/>
                  <a:pt x="16233" y="599"/>
                  <a:pt x="16225" y="620"/>
                </a:cubicBezTo>
                <a:cubicBezTo>
                  <a:pt x="16217" y="643"/>
                  <a:pt x="16078" y="658"/>
                  <a:pt x="15880" y="658"/>
                </a:cubicBezTo>
                <a:cubicBezTo>
                  <a:pt x="15697" y="658"/>
                  <a:pt x="15538" y="676"/>
                  <a:pt x="15526" y="696"/>
                </a:cubicBezTo>
                <a:cubicBezTo>
                  <a:pt x="15507" y="729"/>
                  <a:pt x="15364" y="742"/>
                  <a:pt x="14620" y="790"/>
                </a:cubicBezTo>
                <a:cubicBezTo>
                  <a:pt x="14458" y="801"/>
                  <a:pt x="14304" y="827"/>
                  <a:pt x="14280" y="847"/>
                </a:cubicBezTo>
                <a:cubicBezTo>
                  <a:pt x="14256" y="867"/>
                  <a:pt x="14133" y="888"/>
                  <a:pt x="14007" y="899"/>
                </a:cubicBezTo>
                <a:cubicBezTo>
                  <a:pt x="13880" y="909"/>
                  <a:pt x="13642" y="936"/>
                  <a:pt x="13473" y="956"/>
                </a:cubicBezTo>
                <a:cubicBezTo>
                  <a:pt x="13305" y="975"/>
                  <a:pt x="12971" y="1009"/>
                  <a:pt x="12730" y="1031"/>
                </a:cubicBezTo>
                <a:cubicBezTo>
                  <a:pt x="12176" y="1081"/>
                  <a:pt x="12141" y="1088"/>
                  <a:pt x="12009" y="1210"/>
                </a:cubicBezTo>
                <a:cubicBezTo>
                  <a:pt x="11862" y="1347"/>
                  <a:pt x="11783" y="1614"/>
                  <a:pt x="11741" y="2126"/>
                </a:cubicBezTo>
                <a:cubicBezTo>
                  <a:pt x="11735" y="2203"/>
                  <a:pt x="11721" y="2275"/>
                  <a:pt x="11711" y="2287"/>
                </a:cubicBezTo>
                <a:cubicBezTo>
                  <a:pt x="11700" y="2298"/>
                  <a:pt x="11691" y="2360"/>
                  <a:pt x="11691" y="2424"/>
                </a:cubicBezTo>
                <a:cubicBezTo>
                  <a:pt x="11691" y="2488"/>
                  <a:pt x="11683" y="2592"/>
                  <a:pt x="11672" y="2655"/>
                </a:cubicBezTo>
                <a:cubicBezTo>
                  <a:pt x="11633" y="2873"/>
                  <a:pt x="11606" y="3056"/>
                  <a:pt x="11539" y="3646"/>
                </a:cubicBezTo>
                <a:cubicBezTo>
                  <a:pt x="11526" y="3759"/>
                  <a:pt x="11496" y="4030"/>
                  <a:pt x="11470" y="4246"/>
                </a:cubicBezTo>
                <a:cubicBezTo>
                  <a:pt x="11444" y="4462"/>
                  <a:pt x="11416" y="4711"/>
                  <a:pt x="11407" y="4803"/>
                </a:cubicBezTo>
                <a:cubicBezTo>
                  <a:pt x="11397" y="4896"/>
                  <a:pt x="11376" y="5051"/>
                  <a:pt x="11362" y="5143"/>
                </a:cubicBezTo>
                <a:cubicBezTo>
                  <a:pt x="11349" y="5235"/>
                  <a:pt x="11332" y="5369"/>
                  <a:pt x="11326" y="5440"/>
                </a:cubicBezTo>
                <a:cubicBezTo>
                  <a:pt x="11321" y="5512"/>
                  <a:pt x="11307" y="5602"/>
                  <a:pt x="11296" y="5643"/>
                </a:cubicBezTo>
                <a:cubicBezTo>
                  <a:pt x="11285" y="5685"/>
                  <a:pt x="11275" y="5753"/>
                  <a:pt x="11271" y="5795"/>
                </a:cubicBezTo>
                <a:cubicBezTo>
                  <a:pt x="11265" y="5866"/>
                  <a:pt x="11242" y="5869"/>
                  <a:pt x="10696" y="5894"/>
                </a:cubicBezTo>
                <a:cubicBezTo>
                  <a:pt x="10008" y="5925"/>
                  <a:pt x="9747" y="5966"/>
                  <a:pt x="9605" y="6054"/>
                </a:cubicBezTo>
                <a:cubicBezTo>
                  <a:pt x="9494" y="6123"/>
                  <a:pt x="9063" y="6593"/>
                  <a:pt x="9000" y="6715"/>
                </a:cubicBezTo>
                <a:cubicBezTo>
                  <a:pt x="8980" y="6753"/>
                  <a:pt x="8956" y="6786"/>
                  <a:pt x="8945" y="6786"/>
                </a:cubicBezTo>
                <a:cubicBezTo>
                  <a:pt x="8933" y="6786"/>
                  <a:pt x="8886" y="6841"/>
                  <a:pt x="8840" y="6913"/>
                </a:cubicBezTo>
                <a:cubicBezTo>
                  <a:pt x="8794" y="6985"/>
                  <a:pt x="8751" y="7046"/>
                  <a:pt x="8743" y="7046"/>
                </a:cubicBezTo>
                <a:cubicBezTo>
                  <a:pt x="8735" y="7046"/>
                  <a:pt x="8666" y="7149"/>
                  <a:pt x="8588" y="7272"/>
                </a:cubicBezTo>
                <a:cubicBezTo>
                  <a:pt x="8511" y="7395"/>
                  <a:pt x="8437" y="7494"/>
                  <a:pt x="8428" y="7494"/>
                </a:cubicBezTo>
                <a:cubicBezTo>
                  <a:pt x="8403" y="7494"/>
                  <a:pt x="7885" y="8388"/>
                  <a:pt x="7823" y="8537"/>
                </a:cubicBezTo>
                <a:cubicBezTo>
                  <a:pt x="7793" y="8609"/>
                  <a:pt x="7713" y="8766"/>
                  <a:pt x="7643" y="8887"/>
                </a:cubicBezTo>
                <a:cubicBezTo>
                  <a:pt x="7574" y="9007"/>
                  <a:pt x="7516" y="9123"/>
                  <a:pt x="7516" y="9142"/>
                </a:cubicBezTo>
                <a:cubicBezTo>
                  <a:pt x="7516" y="9160"/>
                  <a:pt x="7481" y="9239"/>
                  <a:pt x="7439" y="9316"/>
                </a:cubicBezTo>
                <a:cubicBezTo>
                  <a:pt x="7318" y="9540"/>
                  <a:pt x="7165" y="9858"/>
                  <a:pt x="7165" y="9888"/>
                </a:cubicBezTo>
                <a:cubicBezTo>
                  <a:pt x="7165" y="9903"/>
                  <a:pt x="7153" y="9941"/>
                  <a:pt x="7138" y="9968"/>
                </a:cubicBezTo>
                <a:cubicBezTo>
                  <a:pt x="7049" y="10127"/>
                  <a:pt x="6400" y="11750"/>
                  <a:pt x="6400" y="11814"/>
                </a:cubicBezTo>
                <a:cubicBezTo>
                  <a:pt x="6400" y="11825"/>
                  <a:pt x="6380" y="11887"/>
                  <a:pt x="6353" y="11951"/>
                </a:cubicBezTo>
                <a:cubicBezTo>
                  <a:pt x="6295" y="12088"/>
                  <a:pt x="6173" y="12446"/>
                  <a:pt x="6057" y="12833"/>
                </a:cubicBezTo>
                <a:cubicBezTo>
                  <a:pt x="6011" y="12988"/>
                  <a:pt x="5967" y="13124"/>
                  <a:pt x="5958" y="13136"/>
                </a:cubicBezTo>
                <a:cubicBezTo>
                  <a:pt x="5936" y="13163"/>
                  <a:pt x="5416" y="14930"/>
                  <a:pt x="5416" y="14977"/>
                </a:cubicBezTo>
                <a:cubicBezTo>
                  <a:pt x="5416" y="14997"/>
                  <a:pt x="5380" y="15151"/>
                  <a:pt x="5333" y="15317"/>
                </a:cubicBezTo>
                <a:cubicBezTo>
                  <a:pt x="5177" y="15872"/>
                  <a:pt x="5090" y="16198"/>
                  <a:pt x="5090" y="16237"/>
                </a:cubicBezTo>
                <a:cubicBezTo>
                  <a:pt x="5090" y="16258"/>
                  <a:pt x="5070" y="16346"/>
                  <a:pt x="5046" y="16431"/>
                </a:cubicBezTo>
                <a:cubicBezTo>
                  <a:pt x="5022" y="16516"/>
                  <a:pt x="5002" y="16598"/>
                  <a:pt x="5002" y="16615"/>
                </a:cubicBezTo>
                <a:cubicBezTo>
                  <a:pt x="5002" y="16632"/>
                  <a:pt x="4983" y="16725"/>
                  <a:pt x="4958" y="16823"/>
                </a:cubicBezTo>
                <a:cubicBezTo>
                  <a:pt x="4932" y="16920"/>
                  <a:pt x="4901" y="17040"/>
                  <a:pt x="4888" y="17092"/>
                </a:cubicBezTo>
                <a:cubicBezTo>
                  <a:pt x="4876" y="17143"/>
                  <a:pt x="4858" y="17217"/>
                  <a:pt x="4847" y="17252"/>
                </a:cubicBezTo>
                <a:cubicBezTo>
                  <a:pt x="4836" y="17288"/>
                  <a:pt x="4828" y="17443"/>
                  <a:pt x="4828" y="17597"/>
                </a:cubicBezTo>
                <a:cubicBezTo>
                  <a:pt x="4828" y="17870"/>
                  <a:pt x="4827" y="17875"/>
                  <a:pt x="4775" y="17875"/>
                </a:cubicBezTo>
                <a:cubicBezTo>
                  <a:pt x="4746" y="17875"/>
                  <a:pt x="4714" y="17858"/>
                  <a:pt x="4706" y="17838"/>
                </a:cubicBezTo>
                <a:cubicBezTo>
                  <a:pt x="4689" y="17789"/>
                  <a:pt x="4398" y="17789"/>
                  <a:pt x="4380" y="17838"/>
                </a:cubicBezTo>
                <a:cubicBezTo>
                  <a:pt x="4371" y="17863"/>
                  <a:pt x="4352" y="17863"/>
                  <a:pt x="4325" y="17838"/>
                </a:cubicBezTo>
                <a:cubicBezTo>
                  <a:pt x="4272" y="17789"/>
                  <a:pt x="4005" y="17789"/>
                  <a:pt x="3952" y="17838"/>
                </a:cubicBezTo>
                <a:cubicBezTo>
                  <a:pt x="3924" y="17863"/>
                  <a:pt x="3908" y="17863"/>
                  <a:pt x="3899" y="17838"/>
                </a:cubicBezTo>
                <a:cubicBezTo>
                  <a:pt x="3880" y="17784"/>
                  <a:pt x="3611" y="17792"/>
                  <a:pt x="3559" y="17847"/>
                </a:cubicBezTo>
                <a:cubicBezTo>
                  <a:pt x="3525" y="17884"/>
                  <a:pt x="3506" y="17884"/>
                  <a:pt x="3471" y="17847"/>
                </a:cubicBezTo>
                <a:cubicBezTo>
                  <a:pt x="3418" y="17790"/>
                  <a:pt x="1855" y="17782"/>
                  <a:pt x="1821" y="17838"/>
                </a:cubicBezTo>
                <a:cubicBezTo>
                  <a:pt x="1810" y="17857"/>
                  <a:pt x="1711" y="17879"/>
                  <a:pt x="1603" y="17890"/>
                </a:cubicBezTo>
                <a:cubicBezTo>
                  <a:pt x="1362" y="17912"/>
                  <a:pt x="1224" y="17949"/>
                  <a:pt x="1208" y="17994"/>
                </a:cubicBezTo>
                <a:cubicBezTo>
                  <a:pt x="1201" y="18012"/>
                  <a:pt x="1176" y="18027"/>
                  <a:pt x="1153" y="18027"/>
                </a:cubicBezTo>
                <a:cubicBezTo>
                  <a:pt x="1036" y="18027"/>
                  <a:pt x="799" y="18409"/>
                  <a:pt x="749" y="18678"/>
                </a:cubicBezTo>
                <a:cubicBezTo>
                  <a:pt x="716" y="18860"/>
                  <a:pt x="708" y="18875"/>
                  <a:pt x="611" y="18919"/>
                </a:cubicBezTo>
                <a:cubicBezTo>
                  <a:pt x="469" y="18984"/>
                  <a:pt x="250" y="19175"/>
                  <a:pt x="186" y="19292"/>
                </a:cubicBezTo>
                <a:cubicBezTo>
                  <a:pt x="119" y="19413"/>
                  <a:pt x="60" y="19601"/>
                  <a:pt x="20" y="19811"/>
                </a:cubicBezTo>
                <a:cubicBezTo>
                  <a:pt x="-4" y="19939"/>
                  <a:pt x="-6" y="19998"/>
                  <a:pt x="14" y="20094"/>
                </a:cubicBezTo>
                <a:cubicBezTo>
                  <a:pt x="29" y="20161"/>
                  <a:pt x="39" y="20243"/>
                  <a:pt x="39" y="20278"/>
                </a:cubicBezTo>
                <a:cubicBezTo>
                  <a:pt x="39" y="20469"/>
                  <a:pt x="292" y="20977"/>
                  <a:pt x="387" y="20977"/>
                </a:cubicBezTo>
                <a:cubicBezTo>
                  <a:pt x="411" y="20977"/>
                  <a:pt x="438" y="20994"/>
                  <a:pt x="445" y="21015"/>
                </a:cubicBezTo>
                <a:cubicBezTo>
                  <a:pt x="453" y="21035"/>
                  <a:pt x="480" y="21053"/>
                  <a:pt x="509" y="21053"/>
                </a:cubicBezTo>
                <a:cubicBezTo>
                  <a:pt x="538" y="21053"/>
                  <a:pt x="568" y="21070"/>
                  <a:pt x="575" y="21090"/>
                </a:cubicBezTo>
                <a:cubicBezTo>
                  <a:pt x="583" y="21111"/>
                  <a:pt x="643" y="21124"/>
                  <a:pt x="708" y="21124"/>
                </a:cubicBezTo>
                <a:cubicBezTo>
                  <a:pt x="773" y="21124"/>
                  <a:pt x="830" y="21141"/>
                  <a:pt x="838" y="21161"/>
                </a:cubicBezTo>
                <a:cubicBezTo>
                  <a:pt x="846" y="21184"/>
                  <a:pt x="1027" y="21199"/>
                  <a:pt x="1308" y="21199"/>
                </a:cubicBezTo>
                <a:cubicBezTo>
                  <a:pt x="1588" y="21199"/>
                  <a:pt x="1769" y="21214"/>
                  <a:pt x="1777" y="21237"/>
                </a:cubicBezTo>
                <a:cubicBezTo>
                  <a:pt x="1785" y="21257"/>
                  <a:pt x="1815" y="21275"/>
                  <a:pt x="1844" y="21275"/>
                </a:cubicBezTo>
                <a:cubicBezTo>
                  <a:pt x="1872" y="21275"/>
                  <a:pt x="1902" y="21257"/>
                  <a:pt x="1910" y="21237"/>
                </a:cubicBezTo>
                <a:cubicBezTo>
                  <a:pt x="1928" y="21188"/>
                  <a:pt x="2022" y="21192"/>
                  <a:pt x="2040" y="21242"/>
                </a:cubicBezTo>
                <a:cubicBezTo>
                  <a:pt x="2057" y="21290"/>
                  <a:pt x="3205" y="21281"/>
                  <a:pt x="3222" y="21232"/>
                </a:cubicBezTo>
                <a:cubicBezTo>
                  <a:pt x="3229" y="21214"/>
                  <a:pt x="3293" y="21199"/>
                  <a:pt x="3363" y="21199"/>
                </a:cubicBezTo>
                <a:cubicBezTo>
                  <a:pt x="3434" y="21199"/>
                  <a:pt x="3497" y="21182"/>
                  <a:pt x="3504" y="21161"/>
                </a:cubicBezTo>
                <a:cubicBezTo>
                  <a:pt x="3512" y="21141"/>
                  <a:pt x="3552" y="21124"/>
                  <a:pt x="3593" y="21124"/>
                </a:cubicBezTo>
                <a:cubicBezTo>
                  <a:pt x="3633" y="21124"/>
                  <a:pt x="3674" y="21111"/>
                  <a:pt x="3681" y="21090"/>
                </a:cubicBezTo>
                <a:cubicBezTo>
                  <a:pt x="3688" y="21070"/>
                  <a:pt x="3721" y="21053"/>
                  <a:pt x="3756" y="21053"/>
                </a:cubicBezTo>
                <a:cubicBezTo>
                  <a:pt x="3790" y="21053"/>
                  <a:pt x="3826" y="21035"/>
                  <a:pt x="3833" y="21015"/>
                </a:cubicBezTo>
                <a:cubicBezTo>
                  <a:pt x="3840" y="20994"/>
                  <a:pt x="3862" y="20977"/>
                  <a:pt x="3880" y="20977"/>
                </a:cubicBezTo>
                <a:cubicBezTo>
                  <a:pt x="3898" y="20977"/>
                  <a:pt x="3971" y="20911"/>
                  <a:pt x="4043" y="20831"/>
                </a:cubicBezTo>
                <a:cubicBezTo>
                  <a:pt x="4179" y="20680"/>
                  <a:pt x="4302" y="20416"/>
                  <a:pt x="4303" y="20278"/>
                </a:cubicBezTo>
                <a:cubicBezTo>
                  <a:pt x="4303" y="20235"/>
                  <a:pt x="4315" y="20152"/>
                  <a:pt x="4330" y="20090"/>
                </a:cubicBezTo>
                <a:cubicBezTo>
                  <a:pt x="4354" y="19993"/>
                  <a:pt x="4365" y="19980"/>
                  <a:pt x="4402" y="20014"/>
                </a:cubicBezTo>
                <a:cubicBezTo>
                  <a:pt x="4426" y="20036"/>
                  <a:pt x="4471" y="20093"/>
                  <a:pt x="4502" y="20142"/>
                </a:cubicBezTo>
                <a:cubicBezTo>
                  <a:pt x="4605" y="20304"/>
                  <a:pt x="4778" y="20356"/>
                  <a:pt x="5386" y="20411"/>
                </a:cubicBezTo>
                <a:cubicBezTo>
                  <a:pt x="5723" y="20441"/>
                  <a:pt x="6012" y="20506"/>
                  <a:pt x="6057" y="20557"/>
                </a:cubicBezTo>
                <a:cubicBezTo>
                  <a:pt x="6072" y="20573"/>
                  <a:pt x="6641" y="20594"/>
                  <a:pt x="7320" y="20609"/>
                </a:cubicBezTo>
                <a:cubicBezTo>
                  <a:pt x="7999" y="20624"/>
                  <a:pt x="8663" y="20657"/>
                  <a:pt x="8795" y="20680"/>
                </a:cubicBezTo>
                <a:cubicBezTo>
                  <a:pt x="9051" y="20723"/>
                  <a:pt x="9763" y="20779"/>
                  <a:pt x="10467" y="20812"/>
                </a:cubicBezTo>
                <a:cubicBezTo>
                  <a:pt x="10701" y="20823"/>
                  <a:pt x="10903" y="20844"/>
                  <a:pt x="10915" y="20864"/>
                </a:cubicBezTo>
                <a:cubicBezTo>
                  <a:pt x="10927" y="20885"/>
                  <a:pt x="11152" y="20902"/>
                  <a:pt x="11454" y="20902"/>
                </a:cubicBezTo>
                <a:cubicBezTo>
                  <a:pt x="11776" y="20902"/>
                  <a:pt x="11978" y="20916"/>
                  <a:pt x="11987" y="20939"/>
                </a:cubicBezTo>
                <a:cubicBezTo>
                  <a:pt x="11995" y="20962"/>
                  <a:pt x="12131" y="20977"/>
                  <a:pt x="12324" y="20977"/>
                </a:cubicBezTo>
                <a:cubicBezTo>
                  <a:pt x="12517" y="20977"/>
                  <a:pt x="12656" y="20993"/>
                  <a:pt x="12664" y="21015"/>
                </a:cubicBezTo>
                <a:cubicBezTo>
                  <a:pt x="12672" y="21038"/>
                  <a:pt x="12895" y="21053"/>
                  <a:pt x="13263" y="21053"/>
                </a:cubicBezTo>
                <a:cubicBezTo>
                  <a:pt x="13632" y="21053"/>
                  <a:pt x="13857" y="21067"/>
                  <a:pt x="13866" y="21090"/>
                </a:cubicBezTo>
                <a:cubicBezTo>
                  <a:pt x="13873" y="21111"/>
                  <a:pt x="13971" y="21124"/>
                  <a:pt x="14084" y="21124"/>
                </a:cubicBezTo>
                <a:cubicBezTo>
                  <a:pt x="14197" y="21124"/>
                  <a:pt x="14295" y="21141"/>
                  <a:pt x="14302" y="21161"/>
                </a:cubicBezTo>
                <a:cubicBezTo>
                  <a:pt x="14310" y="21184"/>
                  <a:pt x="14464" y="21199"/>
                  <a:pt x="14686" y="21199"/>
                </a:cubicBezTo>
                <a:cubicBezTo>
                  <a:pt x="14909" y="21199"/>
                  <a:pt x="15059" y="21214"/>
                  <a:pt x="15068" y="21237"/>
                </a:cubicBezTo>
                <a:cubicBezTo>
                  <a:pt x="15075" y="21257"/>
                  <a:pt x="15168" y="21275"/>
                  <a:pt x="15275" y="21275"/>
                </a:cubicBezTo>
                <a:cubicBezTo>
                  <a:pt x="15382" y="21275"/>
                  <a:pt x="15475" y="21292"/>
                  <a:pt x="15482" y="21312"/>
                </a:cubicBezTo>
                <a:cubicBezTo>
                  <a:pt x="15490" y="21334"/>
                  <a:pt x="15602" y="21350"/>
                  <a:pt x="15745" y="21350"/>
                </a:cubicBezTo>
                <a:cubicBezTo>
                  <a:pt x="15887" y="21350"/>
                  <a:pt x="15999" y="21367"/>
                  <a:pt x="16007" y="21388"/>
                </a:cubicBezTo>
                <a:cubicBezTo>
                  <a:pt x="16015" y="21409"/>
                  <a:pt x="16116" y="21426"/>
                  <a:pt x="16236" y="21426"/>
                </a:cubicBezTo>
                <a:cubicBezTo>
                  <a:pt x="16357" y="21426"/>
                  <a:pt x="16458" y="21443"/>
                  <a:pt x="16466" y="21463"/>
                </a:cubicBezTo>
                <a:cubicBezTo>
                  <a:pt x="16473" y="21484"/>
                  <a:pt x="16578" y="21501"/>
                  <a:pt x="16706" y="21501"/>
                </a:cubicBezTo>
                <a:cubicBezTo>
                  <a:pt x="16834" y="21501"/>
                  <a:pt x="16939" y="21518"/>
                  <a:pt x="16947" y="21539"/>
                </a:cubicBezTo>
                <a:cubicBezTo>
                  <a:pt x="16955" y="21562"/>
                  <a:pt x="17116" y="21572"/>
                  <a:pt x="17353" y="21572"/>
                </a:cubicBezTo>
                <a:cubicBezTo>
                  <a:pt x="17590" y="21572"/>
                  <a:pt x="17748" y="21562"/>
                  <a:pt x="17756" y="21539"/>
                </a:cubicBezTo>
                <a:cubicBezTo>
                  <a:pt x="17764" y="21518"/>
                  <a:pt x="17802" y="21501"/>
                  <a:pt x="17839" y="21501"/>
                </a:cubicBezTo>
                <a:cubicBezTo>
                  <a:pt x="17991" y="21501"/>
                  <a:pt x="18122" y="21201"/>
                  <a:pt x="18389" y="20274"/>
                </a:cubicBezTo>
                <a:lnTo>
                  <a:pt x="18563" y="19669"/>
                </a:lnTo>
                <a:lnTo>
                  <a:pt x="18646" y="19669"/>
                </a:lnTo>
                <a:cubicBezTo>
                  <a:pt x="18691" y="19669"/>
                  <a:pt x="18756" y="19689"/>
                  <a:pt x="18789" y="19712"/>
                </a:cubicBezTo>
                <a:cubicBezTo>
                  <a:pt x="18941" y="19817"/>
                  <a:pt x="18990" y="19858"/>
                  <a:pt x="19002" y="19891"/>
                </a:cubicBezTo>
                <a:cubicBezTo>
                  <a:pt x="19014" y="19923"/>
                  <a:pt x="19067" y="19970"/>
                  <a:pt x="19221" y="20080"/>
                </a:cubicBezTo>
                <a:cubicBezTo>
                  <a:pt x="19245" y="20098"/>
                  <a:pt x="19310" y="20122"/>
                  <a:pt x="19364" y="20132"/>
                </a:cubicBezTo>
                <a:cubicBezTo>
                  <a:pt x="19418" y="20143"/>
                  <a:pt x="19526" y="20170"/>
                  <a:pt x="19605" y="20193"/>
                </a:cubicBezTo>
                <a:cubicBezTo>
                  <a:pt x="19797" y="20252"/>
                  <a:pt x="20652" y="20282"/>
                  <a:pt x="20682" y="20231"/>
                </a:cubicBezTo>
                <a:cubicBezTo>
                  <a:pt x="20695" y="20210"/>
                  <a:pt x="20737" y="20193"/>
                  <a:pt x="20776" y="20193"/>
                </a:cubicBezTo>
                <a:cubicBezTo>
                  <a:pt x="20905" y="20193"/>
                  <a:pt x="21046" y="19902"/>
                  <a:pt x="21017" y="19698"/>
                </a:cubicBezTo>
                <a:cubicBezTo>
                  <a:pt x="21003" y="19608"/>
                  <a:pt x="20849" y="19348"/>
                  <a:pt x="20555" y="18924"/>
                </a:cubicBezTo>
                <a:cubicBezTo>
                  <a:pt x="20309" y="18568"/>
                  <a:pt x="20041" y="18169"/>
                  <a:pt x="19624" y="17550"/>
                </a:cubicBezTo>
                <a:cubicBezTo>
                  <a:pt x="19544" y="17431"/>
                  <a:pt x="19438" y="17284"/>
                  <a:pt x="19392" y="17219"/>
                </a:cubicBezTo>
                <a:cubicBezTo>
                  <a:pt x="19312" y="17109"/>
                  <a:pt x="19311" y="17096"/>
                  <a:pt x="19345" y="17030"/>
                </a:cubicBezTo>
                <a:cubicBezTo>
                  <a:pt x="19364" y="16992"/>
                  <a:pt x="19398" y="16895"/>
                  <a:pt x="19419" y="16813"/>
                </a:cubicBezTo>
                <a:cubicBezTo>
                  <a:pt x="19441" y="16731"/>
                  <a:pt x="19485" y="16593"/>
                  <a:pt x="19516" y="16511"/>
                </a:cubicBezTo>
                <a:cubicBezTo>
                  <a:pt x="19548" y="16429"/>
                  <a:pt x="19605" y="16253"/>
                  <a:pt x="19646" y="16119"/>
                </a:cubicBezTo>
                <a:cubicBezTo>
                  <a:pt x="19687" y="15986"/>
                  <a:pt x="19741" y="15818"/>
                  <a:pt x="19765" y="15746"/>
                </a:cubicBezTo>
                <a:cubicBezTo>
                  <a:pt x="19851" y="15489"/>
                  <a:pt x="19967" y="15092"/>
                  <a:pt x="20036" y="14816"/>
                </a:cubicBezTo>
                <a:cubicBezTo>
                  <a:pt x="20117" y="14488"/>
                  <a:pt x="20215" y="13822"/>
                  <a:pt x="20215" y="13603"/>
                </a:cubicBezTo>
                <a:cubicBezTo>
                  <a:pt x="20215" y="13379"/>
                  <a:pt x="20124" y="13027"/>
                  <a:pt x="20019" y="12843"/>
                </a:cubicBezTo>
                <a:lnTo>
                  <a:pt x="19928" y="12687"/>
                </a:lnTo>
                <a:lnTo>
                  <a:pt x="20008" y="12687"/>
                </a:lnTo>
                <a:cubicBezTo>
                  <a:pt x="20175" y="12687"/>
                  <a:pt x="20434" y="12353"/>
                  <a:pt x="20434" y="12139"/>
                </a:cubicBezTo>
                <a:cubicBezTo>
                  <a:pt x="20434" y="12093"/>
                  <a:pt x="20444" y="12044"/>
                  <a:pt x="20456" y="12031"/>
                </a:cubicBezTo>
                <a:cubicBezTo>
                  <a:pt x="20468" y="12018"/>
                  <a:pt x="20478" y="11939"/>
                  <a:pt x="20478" y="11852"/>
                </a:cubicBezTo>
                <a:cubicBezTo>
                  <a:pt x="20478" y="11764"/>
                  <a:pt x="20486" y="11677"/>
                  <a:pt x="20497" y="11658"/>
                </a:cubicBezTo>
                <a:cubicBezTo>
                  <a:pt x="20508" y="11638"/>
                  <a:pt x="20523" y="11547"/>
                  <a:pt x="20530" y="11455"/>
                </a:cubicBezTo>
                <a:cubicBezTo>
                  <a:pt x="20564" y="11041"/>
                  <a:pt x="20570" y="10983"/>
                  <a:pt x="20588" y="10950"/>
                </a:cubicBezTo>
                <a:cubicBezTo>
                  <a:pt x="20599" y="10930"/>
                  <a:pt x="20610" y="10826"/>
                  <a:pt x="20610" y="10718"/>
                </a:cubicBezTo>
                <a:cubicBezTo>
                  <a:pt x="20610" y="10611"/>
                  <a:pt x="20618" y="10514"/>
                  <a:pt x="20630" y="10501"/>
                </a:cubicBezTo>
                <a:cubicBezTo>
                  <a:pt x="20642" y="10489"/>
                  <a:pt x="20652" y="10387"/>
                  <a:pt x="20652" y="10279"/>
                </a:cubicBezTo>
                <a:cubicBezTo>
                  <a:pt x="20652" y="10172"/>
                  <a:pt x="20663" y="10072"/>
                  <a:pt x="20674" y="10053"/>
                </a:cubicBezTo>
                <a:cubicBezTo>
                  <a:pt x="20685" y="10033"/>
                  <a:pt x="20698" y="9929"/>
                  <a:pt x="20704" y="9826"/>
                </a:cubicBezTo>
                <a:cubicBezTo>
                  <a:pt x="20710" y="9724"/>
                  <a:pt x="20726" y="9565"/>
                  <a:pt x="20740" y="9472"/>
                </a:cubicBezTo>
                <a:cubicBezTo>
                  <a:pt x="20754" y="9380"/>
                  <a:pt x="20773" y="9208"/>
                  <a:pt x="20784" y="9090"/>
                </a:cubicBezTo>
                <a:cubicBezTo>
                  <a:pt x="20796" y="8972"/>
                  <a:pt x="20816" y="8770"/>
                  <a:pt x="20829" y="8641"/>
                </a:cubicBezTo>
                <a:cubicBezTo>
                  <a:pt x="20841" y="8513"/>
                  <a:pt x="20856" y="8332"/>
                  <a:pt x="20862" y="8240"/>
                </a:cubicBezTo>
                <a:cubicBezTo>
                  <a:pt x="20868" y="8148"/>
                  <a:pt x="20882" y="8040"/>
                  <a:pt x="20892" y="7999"/>
                </a:cubicBezTo>
                <a:cubicBezTo>
                  <a:pt x="20903" y="7958"/>
                  <a:pt x="20917" y="7863"/>
                  <a:pt x="20923" y="7791"/>
                </a:cubicBezTo>
                <a:cubicBezTo>
                  <a:pt x="20934" y="7646"/>
                  <a:pt x="20970" y="7273"/>
                  <a:pt x="21000" y="6989"/>
                </a:cubicBezTo>
                <a:cubicBezTo>
                  <a:pt x="21011" y="6886"/>
                  <a:pt x="21038" y="6629"/>
                  <a:pt x="21058" y="6413"/>
                </a:cubicBezTo>
                <a:cubicBezTo>
                  <a:pt x="21181" y="5083"/>
                  <a:pt x="21196" y="4917"/>
                  <a:pt x="21221" y="4822"/>
                </a:cubicBezTo>
                <a:cubicBezTo>
                  <a:pt x="21240" y="4750"/>
                  <a:pt x="21253" y="4608"/>
                  <a:pt x="21279" y="4170"/>
                </a:cubicBezTo>
                <a:cubicBezTo>
                  <a:pt x="21286" y="4058"/>
                  <a:pt x="21298" y="3949"/>
                  <a:pt x="21309" y="3930"/>
                </a:cubicBezTo>
                <a:cubicBezTo>
                  <a:pt x="21320" y="3910"/>
                  <a:pt x="21332" y="3815"/>
                  <a:pt x="21332" y="3717"/>
                </a:cubicBezTo>
                <a:cubicBezTo>
                  <a:pt x="21332" y="3620"/>
                  <a:pt x="21342" y="3532"/>
                  <a:pt x="21354" y="3519"/>
                </a:cubicBezTo>
                <a:cubicBezTo>
                  <a:pt x="21366" y="3506"/>
                  <a:pt x="21373" y="3403"/>
                  <a:pt x="21373" y="3292"/>
                </a:cubicBezTo>
                <a:cubicBezTo>
                  <a:pt x="21373" y="3182"/>
                  <a:pt x="21383" y="3083"/>
                  <a:pt x="21395" y="3071"/>
                </a:cubicBezTo>
                <a:cubicBezTo>
                  <a:pt x="21407" y="3058"/>
                  <a:pt x="21417" y="2972"/>
                  <a:pt x="21417" y="2882"/>
                </a:cubicBezTo>
                <a:cubicBezTo>
                  <a:pt x="21417" y="2792"/>
                  <a:pt x="21427" y="2706"/>
                  <a:pt x="21439" y="2693"/>
                </a:cubicBezTo>
                <a:cubicBezTo>
                  <a:pt x="21451" y="2680"/>
                  <a:pt x="21461" y="2583"/>
                  <a:pt x="21461" y="2476"/>
                </a:cubicBezTo>
                <a:cubicBezTo>
                  <a:pt x="21461" y="2368"/>
                  <a:pt x="21470" y="2264"/>
                  <a:pt x="21481" y="2244"/>
                </a:cubicBezTo>
                <a:cubicBezTo>
                  <a:pt x="21500" y="2209"/>
                  <a:pt x="21518" y="2056"/>
                  <a:pt x="21542" y="1687"/>
                </a:cubicBezTo>
                <a:cubicBezTo>
                  <a:pt x="21548" y="1585"/>
                  <a:pt x="21561" y="1485"/>
                  <a:pt x="21572" y="1465"/>
                </a:cubicBezTo>
                <a:cubicBezTo>
                  <a:pt x="21583" y="1446"/>
                  <a:pt x="21594" y="1256"/>
                  <a:pt x="21594" y="1045"/>
                </a:cubicBezTo>
                <a:lnTo>
                  <a:pt x="21594" y="663"/>
                </a:lnTo>
                <a:lnTo>
                  <a:pt x="21453" y="408"/>
                </a:lnTo>
                <a:cubicBezTo>
                  <a:pt x="21270" y="77"/>
                  <a:pt x="21155" y="-28"/>
                  <a:pt x="21011" y="7"/>
                </a:cubicBezTo>
                <a:close/>
              </a:path>
            </a:pathLst>
          </a:custGeom>
        </p:spPr>
      </p:pic>
      <p:pic>
        <p:nvPicPr>
          <p:cNvPr id="691" name="Pepwave MAX BR1 Classic.jpg" descr="Pepwave MAX BR1 Classic.jpg"/>
          <p:cNvPicPr>
            <a:picLocks noGrp="1" noChangeAspect="1"/>
          </p:cNvPicPr>
          <p:nvPr>
            <p:ph type="pic" idx="24"/>
          </p:nvPr>
        </p:nvPicPr>
        <p:blipFill>
          <a:blip r:embed="rId4"/>
          <a:srcRect t="15565" r="8" b="14405"/>
          <a:stretch>
            <a:fillRect/>
          </a:stretch>
        </p:blipFill>
        <p:spPr>
          <a:xfrm>
            <a:off x="8359561" y="4216798"/>
            <a:ext cx="2537506" cy="19601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7" h="21591" extrusionOk="0">
                <a:moveTo>
                  <a:pt x="8587" y="0"/>
                </a:moveTo>
                <a:cubicBezTo>
                  <a:pt x="8451" y="0"/>
                  <a:pt x="8338" y="14"/>
                  <a:pt x="8330" y="31"/>
                </a:cubicBezTo>
                <a:cubicBezTo>
                  <a:pt x="8322" y="47"/>
                  <a:pt x="8295" y="61"/>
                  <a:pt x="8269" y="61"/>
                </a:cubicBezTo>
                <a:cubicBezTo>
                  <a:pt x="8203" y="61"/>
                  <a:pt x="7974" y="279"/>
                  <a:pt x="7718" y="581"/>
                </a:cubicBezTo>
                <a:cubicBezTo>
                  <a:pt x="7687" y="619"/>
                  <a:pt x="7621" y="682"/>
                  <a:pt x="7577" y="721"/>
                </a:cubicBezTo>
                <a:cubicBezTo>
                  <a:pt x="7532" y="760"/>
                  <a:pt x="7460" y="832"/>
                  <a:pt x="7414" y="883"/>
                </a:cubicBezTo>
                <a:cubicBezTo>
                  <a:pt x="7369" y="934"/>
                  <a:pt x="7296" y="1008"/>
                  <a:pt x="7252" y="1049"/>
                </a:cubicBezTo>
                <a:cubicBezTo>
                  <a:pt x="7209" y="1090"/>
                  <a:pt x="7082" y="1227"/>
                  <a:pt x="6969" y="1351"/>
                </a:cubicBezTo>
                <a:cubicBezTo>
                  <a:pt x="6855" y="1475"/>
                  <a:pt x="6721" y="1613"/>
                  <a:pt x="6668" y="1661"/>
                </a:cubicBezTo>
                <a:cubicBezTo>
                  <a:pt x="6615" y="1710"/>
                  <a:pt x="6495" y="1832"/>
                  <a:pt x="6404" y="1932"/>
                </a:cubicBezTo>
                <a:cubicBezTo>
                  <a:pt x="6233" y="2121"/>
                  <a:pt x="5961" y="2406"/>
                  <a:pt x="5658" y="2710"/>
                </a:cubicBezTo>
                <a:cubicBezTo>
                  <a:pt x="5561" y="2808"/>
                  <a:pt x="5443" y="2930"/>
                  <a:pt x="5398" y="2981"/>
                </a:cubicBezTo>
                <a:cubicBezTo>
                  <a:pt x="5287" y="3107"/>
                  <a:pt x="5150" y="3252"/>
                  <a:pt x="5047" y="3353"/>
                </a:cubicBezTo>
                <a:cubicBezTo>
                  <a:pt x="4832" y="3561"/>
                  <a:pt x="4591" y="3808"/>
                  <a:pt x="4584" y="3829"/>
                </a:cubicBezTo>
                <a:cubicBezTo>
                  <a:pt x="4579" y="3842"/>
                  <a:pt x="4519" y="3910"/>
                  <a:pt x="4449" y="3978"/>
                </a:cubicBezTo>
                <a:cubicBezTo>
                  <a:pt x="4379" y="4046"/>
                  <a:pt x="4295" y="4127"/>
                  <a:pt x="4263" y="4162"/>
                </a:cubicBezTo>
                <a:cubicBezTo>
                  <a:pt x="4231" y="4197"/>
                  <a:pt x="4133" y="4301"/>
                  <a:pt x="4043" y="4393"/>
                </a:cubicBezTo>
                <a:cubicBezTo>
                  <a:pt x="3885" y="4557"/>
                  <a:pt x="3771" y="4678"/>
                  <a:pt x="3689" y="4769"/>
                </a:cubicBezTo>
                <a:cubicBezTo>
                  <a:pt x="3666" y="4794"/>
                  <a:pt x="3588" y="4874"/>
                  <a:pt x="3513" y="4949"/>
                </a:cubicBezTo>
                <a:cubicBezTo>
                  <a:pt x="3438" y="5023"/>
                  <a:pt x="3353" y="5112"/>
                  <a:pt x="3324" y="5145"/>
                </a:cubicBezTo>
                <a:cubicBezTo>
                  <a:pt x="3207" y="5279"/>
                  <a:pt x="2968" y="5526"/>
                  <a:pt x="2807" y="5683"/>
                </a:cubicBezTo>
                <a:cubicBezTo>
                  <a:pt x="2774" y="5715"/>
                  <a:pt x="2732" y="5762"/>
                  <a:pt x="2712" y="5788"/>
                </a:cubicBezTo>
                <a:cubicBezTo>
                  <a:pt x="2693" y="5814"/>
                  <a:pt x="2651" y="5857"/>
                  <a:pt x="2618" y="5884"/>
                </a:cubicBezTo>
                <a:cubicBezTo>
                  <a:pt x="2562" y="5930"/>
                  <a:pt x="2413" y="6083"/>
                  <a:pt x="2270" y="6247"/>
                </a:cubicBezTo>
                <a:cubicBezTo>
                  <a:pt x="2238" y="6283"/>
                  <a:pt x="2176" y="6347"/>
                  <a:pt x="2131" y="6387"/>
                </a:cubicBezTo>
                <a:cubicBezTo>
                  <a:pt x="2087" y="6427"/>
                  <a:pt x="2015" y="6502"/>
                  <a:pt x="1969" y="6553"/>
                </a:cubicBezTo>
                <a:cubicBezTo>
                  <a:pt x="1923" y="6603"/>
                  <a:pt x="1841" y="6692"/>
                  <a:pt x="1787" y="6750"/>
                </a:cubicBezTo>
                <a:cubicBezTo>
                  <a:pt x="1733" y="6807"/>
                  <a:pt x="1672" y="6869"/>
                  <a:pt x="1655" y="6889"/>
                </a:cubicBezTo>
                <a:cubicBezTo>
                  <a:pt x="1638" y="6910"/>
                  <a:pt x="1617" y="6929"/>
                  <a:pt x="1608" y="6929"/>
                </a:cubicBezTo>
                <a:cubicBezTo>
                  <a:pt x="1599" y="6929"/>
                  <a:pt x="1554" y="6971"/>
                  <a:pt x="1507" y="7025"/>
                </a:cubicBezTo>
                <a:cubicBezTo>
                  <a:pt x="1459" y="7079"/>
                  <a:pt x="1375" y="7168"/>
                  <a:pt x="1321" y="7226"/>
                </a:cubicBezTo>
                <a:cubicBezTo>
                  <a:pt x="1266" y="7284"/>
                  <a:pt x="1198" y="7364"/>
                  <a:pt x="1169" y="7401"/>
                </a:cubicBezTo>
                <a:cubicBezTo>
                  <a:pt x="1139" y="7438"/>
                  <a:pt x="1104" y="7466"/>
                  <a:pt x="1091" y="7466"/>
                </a:cubicBezTo>
                <a:cubicBezTo>
                  <a:pt x="1078" y="7466"/>
                  <a:pt x="1067" y="7480"/>
                  <a:pt x="1067" y="7493"/>
                </a:cubicBezTo>
                <a:cubicBezTo>
                  <a:pt x="1067" y="7506"/>
                  <a:pt x="1038" y="7536"/>
                  <a:pt x="1003" y="7563"/>
                </a:cubicBezTo>
                <a:cubicBezTo>
                  <a:pt x="968" y="7590"/>
                  <a:pt x="905" y="7651"/>
                  <a:pt x="865" y="7698"/>
                </a:cubicBezTo>
                <a:cubicBezTo>
                  <a:pt x="707" y="7884"/>
                  <a:pt x="650" y="7943"/>
                  <a:pt x="547" y="8035"/>
                </a:cubicBezTo>
                <a:cubicBezTo>
                  <a:pt x="488" y="8087"/>
                  <a:pt x="415" y="8160"/>
                  <a:pt x="385" y="8197"/>
                </a:cubicBezTo>
                <a:cubicBezTo>
                  <a:pt x="356" y="8233"/>
                  <a:pt x="285" y="8309"/>
                  <a:pt x="230" y="8367"/>
                </a:cubicBezTo>
                <a:cubicBezTo>
                  <a:pt x="174" y="8425"/>
                  <a:pt x="98" y="8509"/>
                  <a:pt x="61" y="8555"/>
                </a:cubicBezTo>
                <a:lnTo>
                  <a:pt x="0" y="8634"/>
                </a:lnTo>
                <a:lnTo>
                  <a:pt x="0" y="8817"/>
                </a:lnTo>
                <a:lnTo>
                  <a:pt x="10" y="9080"/>
                </a:lnTo>
                <a:cubicBezTo>
                  <a:pt x="19" y="9321"/>
                  <a:pt x="35" y="9540"/>
                  <a:pt x="47" y="9569"/>
                </a:cubicBezTo>
                <a:cubicBezTo>
                  <a:pt x="59" y="9598"/>
                  <a:pt x="71" y="9730"/>
                  <a:pt x="71" y="9862"/>
                </a:cubicBezTo>
                <a:cubicBezTo>
                  <a:pt x="71" y="9994"/>
                  <a:pt x="78" y="10110"/>
                  <a:pt x="91" y="10120"/>
                </a:cubicBezTo>
                <a:cubicBezTo>
                  <a:pt x="104" y="10130"/>
                  <a:pt x="115" y="10219"/>
                  <a:pt x="115" y="10317"/>
                </a:cubicBezTo>
                <a:cubicBezTo>
                  <a:pt x="115" y="10414"/>
                  <a:pt x="127" y="10524"/>
                  <a:pt x="138" y="10561"/>
                </a:cubicBezTo>
                <a:cubicBezTo>
                  <a:pt x="159" y="10629"/>
                  <a:pt x="207" y="10846"/>
                  <a:pt x="257" y="11082"/>
                </a:cubicBezTo>
                <a:cubicBezTo>
                  <a:pt x="271" y="11148"/>
                  <a:pt x="293" y="11224"/>
                  <a:pt x="304" y="11252"/>
                </a:cubicBezTo>
                <a:cubicBezTo>
                  <a:pt x="316" y="11281"/>
                  <a:pt x="324" y="11334"/>
                  <a:pt x="324" y="11366"/>
                </a:cubicBezTo>
                <a:cubicBezTo>
                  <a:pt x="324" y="11398"/>
                  <a:pt x="335" y="11430"/>
                  <a:pt x="348" y="11440"/>
                </a:cubicBezTo>
                <a:cubicBezTo>
                  <a:pt x="388" y="11472"/>
                  <a:pt x="372" y="11582"/>
                  <a:pt x="314" y="11681"/>
                </a:cubicBezTo>
                <a:cubicBezTo>
                  <a:pt x="176" y="11916"/>
                  <a:pt x="157" y="12102"/>
                  <a:pt x="236" y="12428"/>
                </a:cubicBezTo>
                <a:cubicBezTo>
                  <a:pt x="291" y="12654"/>
                  <a:pt x="425" y="12865"/>
                  <a:pt x="510" y="12865"/>
                </a:cubicBezTo>
                <a:cubicBezTo>
                  <a:pt x="560" y="12865"/>
                  <a:pt x="682" y="13016"/>
                  <a:pt x="797" y="13224"/>
                </a:cubicBezTo>
                <a:cubicBezTo>
                  <a:pt x="870" y="13354"/>
                  <a:pt x="952" y="13424"/>
                  <a:pt x="1240" y="13587"/>
                </a:cubicBezTo>
                <a:cubicBezTo>
                  <a:pt x="1402" y="13678"/>
                  <a:pt x="1536" y="13758"/>
                  <a:pt x="1702" y="13858"/>
                </a:cubicBezTo>
                <a:cubicBezTo>
                  <a:pt x="1792" y="13911"/>
                  <a:pt x="1886" y="13963"/>
                  <a:pt x="1912" y="13976"/>
                </a:cubicBezTo>
                <a:cubicBezTo>
                  <a:pt x="1961" y="14000"/>
                  <a:pt x="2257" y="14176"/>
                  <a:pt x="2324" y="14220"/>
                </a:cubicBezTo>
                <a:cubicBezTo>
                  <a:pt x="2346" y="14235"/>
                  <a:pt x="2383" y="14246"/>
                  <a:pt x="2405" y="14247"/>
                </a:cubicBezTo>
                <a:cubicBezTo>
                  <a:pt x="2428" y="14247"/>
                  <a:pt x="2471" y="14276"/>
                  <a:pt x="2503" y="14308"/>
                </a:cubicBezTo>
                <a:cubicBezTo>
                  <a:pt x="2535" y="14340"/>
                  <a:pt x="2582" y="14364"/>
                  <a:pt x="2608" y="14365"/>
                </a:cubicBezTo>
                <a:cubicBezTo>
                  <a:pt x="2633" y="14365"/>
                  <a:pt x="2681" y="14394"/>
                  <a:pt x="2712" y="14426"/>
                </a:cubicBezTo>
                <a:cubicBezTo>
                  <a:pt x="2744" y="14458"/>
                  <a:pt x="2786" y="14487"/>
                  <a:pt x="2807" y="14487"/>
                </a:cubicBezTo>
                <a:cubicBezTo>
                  <a:pt x="2828" y="14487"/>
                  <a:pt x="2890" y="14513"/>
                  <a:pt x="2946" y="14548"/>
                </a:cubicBezTo>
                <a:cubicBezTo>
                  <a:pt x="3001" y="14584"/>
                  <a:pt x="3069" y="14624"/>
                  <a:pt x="3094" y="14636"/>
                </a:cubicBezTo>
                <a:cubicBezTo>
                  <a:pt x="3120" y="14648"/>
                  <a:pt x="3189" y="14688"/>
                  <a:pt x="3250" y="14723"/>
                </a:cubicBezTo>
                <a:cubicBezTo>
                  <a:pt x="3310" y="14758"/>
                  <a:pt x="3408" y="14813"/>
                  <a:pt x="3466" y="14846"/>
                </a:cubicBezTo>
                <a:cubicBezTo>
                  <a:pt x="3523" y="14879"/>
                  <a:pt x="3618" y="14933"/>
                  <a:pt x="3679" y="14968"/>
                </a:cubicBezTo>
                <a:cubicBezTo>
                  <a:pt x="3739" y="15003"/>
                  <a:pt x="3837" y="15058"/>
                  <a:pt x="3895" y="15090"/>
                </a:cubicBezTo>
                <a:cubicBezTo>
                  <a:pt x="3952" y="15123"/>
                  <a:pt x="4043" y="15176"/>
                  <a:pt x="4101" y="15208"/>
                </a:cubicBezTo>
                <a:cubicBezTo>
                  <a:pt x="4158" y="15241"/>
                  <a:pt x="4249" y="15293"/>
                  <a:pt x="4300" y="15322"/>
                </a:cubicBezTo>
                <a:cubicBezTo>
                  <a:pt x="4436" y="15398"/>
                  <a:pt x="4587" y="15488"/>
                  <a:pt x="4705" y="15558"/>
                </a:cubicBezTo>
                <a:cubicBezTo>
                  <a:pt x="4981" y="15722"/>
                  <a:pt x="5937" y="16259"/>
                  <a:pt x="6019" y="16297"/>
                </a:cubicBezTo>
                <a:cubicBezTo>
                  <a:pt x="6071" y="16320"/>
                  <a:pt x="6131" y="16354"/>
                  <a:pt x="6155" y="16371"/>
                </a:cubicBezTo>
                <a:cubicBezTo>
                  <a:pt x="6239" y="16430"/>
                  <a:pt x="6501" y="16583"/>
                  <a:pt x="6627" y="16647"/>
                </a:cubicBezTo>
                <a:cubicBezTo>
                  <a:pt x="6698" y="16682"/>
                  <a:pt x="6778" y="16726"/>
                  <a:pt x="6803" y="16747"/>
                </a:cubicBezTo>
                <a:cubicBezTo>
                  <a:pt x="6829" y="16768"/>
                  <a:pt x="6894" y="16810"/>
                  <a:pt x="6952" y="16839"/>
                </a:cubicBezTo>
                <a:cubicBezTo>
                  <a:pt x="7041" y="16884"/>
                  <a:pt x="7987" y="17417"/>
                  <a:pt x="8262" y="17578"/>
                </a:cubicBezTo>
                <a:cubicBezTo>
                  <a:pt x="8313" y="17608"/>
                  <a:pt x="8401" y="17658"/>
                  <a:pt x="8458" y="17691"/>
                </a:cubicBezTo>
                <a:cubicBezTo>
                  <a:pt x="8516" y="17724"/>
                  <a:pt x="8610" y="17776"/>
                  <a:pt x="8668" y="17809"/>
                </a:cubicBezTo>
                <a:cubicBezTo>
                  <a:pt x="8725" y="17842"/>
                  <a:pt x="8820" y="17899"/>
                  <a:pt x="8877" y="17932"/>
                </a:cubicBezTo>
                <a:cubicBezTo>
                  <a:pt x="8934" y="17965"/>
                  <a:pt x="9033" y="18018"/>
                  <a:pt x="9097" y="18054"/>
                </a:cubicBezTo>
                <a:cubicBezTo>
                  <a:pt x="9342" y="18195"/>
                  <a:pt x="9399" y="18232"/>
                  <a:pt x="9488" y="18282"/>
                </a:cubicBezTo>
                <a:cubicBezTo>
                  <a:pt x="9539" y="18310"/>
                  <a:pt x="9635" y="18364"/>
                  <a:pt x="9698" y="18404"/>
                </a:cubicBezTo>
                <a:cubicBezTo>
                  <a:pt x="9761" y="18444"/>
                  <a:pt x="9822" y="18474"/>
                  <a:pt x="9833" y="18474"/>
                </a:cubicBezTo>
                <a:cubicBezTo>
                  <a:pt x="9845" y="18474"/>
                  <a:pt x="9939" y="18528"/>
                  <a:pt x="10042" y="18592"/>
                </a:cubicBezTo>
                <a:cubicBezTo>
                  <a:pt x="10146" y="18656"/>
                  <a:pt x="10268" y="18724"/>
                  <a:pt x="10313" y="18745"/>
                </a:cubicBezTo>
                <a:cubicBezTo>
                  <a:pt x="10357" y="18766"/>
                  <a:pt x="10463" y="18822"/>
                  <a:pt x="10546" y="18872"/>
                </a:cubicBezTo>
                <a:cubicBezTo>
                  <a:pt x="10629" y="18921"/>
                  <a:pt x="10716" y="18973"/>
                  <a:pt x="10742" y="18985"/>
                </a:cubicBezTo>
                <a:cubicBezTo>
                  <a:pt x="10767" y="18998"/>
                  <a:pt x="10840" y="19036"/>
                  <a:pt x="10904" y="19073"/>
                </a:cubicBezTo>
                <a:cubicBezTo>
                  <a:pt x="11032" y="19148"/>
                  <a:pt x="11177" y="19233"/>
                  <a:pt x="11326" y="19318"/>
                </a:cubicBezTo>
                <a:cubicBezTo>
                  <a:pt x="11380" y="19348"/>
                  <a:pt x="11471" y="19403"/>
                  <a:pt x="11529" y="19436"/>
                </a:cubicBezTo>
                <a:cubicBezTo>
                  <a:pt x="11586" y="19469"/>
                  <a:pt x="11684" y="19524"/>
                  <a:pt x="11745" y="19558"/>
                </a:cubicBezTo>
                <a:cubicBezTo>
                  <a:pt x="11805" y="19592"/>
                  <a:pt x="11897" y="19644"/>
                  <a:pt x="11948" y="19676"/>
                </a:cubicBezTo>
                <a:cubicBezTo>
                  <a:pt x="11999" y="19708"/>
                  <a:pt x="12053" y="19733"/>
                  <a:pt x="12073" y="19733"/>
                </a:cubicBezTo>
                <a:cubicBezTo>
                  <a:pt x="12092" y="19733"/>
                  <a:pt x="12135" y="19762"/>
                  <a:pt x="12167" y="19794"/>
                </a:cubicBezTo>
                <a:cubicBezTo>
                  <a:pt x="12199" y="19826"/>
                  <a:pt x="12246" y="19855"/>
                  <a:pt x="12272" y="19855"/>
                </a:cubicBezTo>
                <a:cubicBezTo>
                  <a:pt x="12297" y="19856"/>
                  <a:pt x="12345" y="19880"/>
                  <a:pt x="12377" y="19912"/>
                </a:cubicBezTo>
                <a:cubicBezTo>
                  <a:pt x="12408" y="19944"/>
                  <a:pt x="12449" y="19973"/>
                  <a:pt x="12468" y="19973"/>
                </a:cubicBezTo>
                <a:cubicBezTo>
                  <a:pt x="12487" y="19974"/>
                  <a:pt x="12549" y="20003"/>
                  <a:pt x="12606" y="20039"/>
                </a:cubicBezTo>
                <a:cubicBezTo>
                  <a:pt x="12664" y="20075"/>
                  <a:pt x="12755" y="20128"/>
                  <a:pt x="12806" y="20157"/>
                </a:cubicBezTo>
                <a:cubicBezTo>
                  <a:pt x="12987" y="20258"/>
                  <a:pt x="13106" y="20326"/>
                  <a:pt x="13214" y="20389"/>
                </a:cubicBezTo>
                <a:cubicBezTo>
                  <a:pt x="13275" y="20424"/>
                  <a:pt x="13370" y="20480"/>
                  <a:pt x="13424" y="20511"/>
                </a:cubicBezTo>
                <a:cubicBezTo>
                  <a:pt x="13754" y="20699"/>
                  <a:pt x="13949" y="20813"/>
                  <a:pt x="14052" y="20878"/>
                </a:cubicBezTo>
                <a:cubicBezTo>
                  <a:pt x="14101" y="20909"/>
                  <a:pt x="14152" y="20935"/>
                  <a:pt x="14163" y="20935"/>
                </a:cubicBezTo>
                <a:cubicBezTo>
                  <a:pt x="14175" y="20935"/>
                  <a:pt x="14231" y="20962"/>
                  <a:pt x="14292" y="20996"/>
                </a:cubicBezTo>
                <a:cubicBezTo>
                  <a:pt x="14352" y="21031"/>
                  <a:pt x="14425" y="21071"/>
                  <a:pt x="14451" y="21084"/>
                </a:cubicBezTo>
                <a:cubicBezTo>
                  <a:pt x="14476" y="21096"/>
                  <a:pt x="14567" y="21148"/>
                  <a:pt x="14657" y="21202"/>
                </a:cubicBezTo>
                <a:cubicBezTo>
                  <a:pt x="14746" y="21255"/>
                  <a:pt x="14848" y="21316"/>
                  <a:pt x="14880" y="21333"/>
                </a:cubicBezTo>
                <a:cubicBezTo>
                  <a:pt x="14911" y="21349"/>
                  <a:pt x="14955" y="21371"/>
                  <a:pt x="14978" y="21385"/>
                </a:cubicBezTo>
                <a:cubicBezTo>
                  <a:pt x="15066" y="21443"/>
                  <a:pt x="15192" y="21418"/>
                  <a:pt x="15268" y="21324"/>
                </a:cubicBezTo>
                <a:cubicBezTo>
                  <a:pt x="15332" y="21246"/>
                  <a:pt x="15348" y="21237"/>
                  <a:pt x="15393" y="21267"/>
                </a:cubicBezTo>
                <a:cubicBezTo>
                  <a:pt x="15503" y="21341"/>
                  <a:pt x="15529" y="21354"/>
                  <a:pt x="15569" y="21355"/>
                </a:cubicBezTo>
                <a:cubicBezTo>
                  <a:pt x="15591" y="21355"/>
                  <a:pt x="15635" y="21384"/>
                  <a:pt x="15667" y="21416"/>
                </a:cubicBezTo>
                <a:cubicBezTo>
                  <a:pt x="15699" y="21448"/>
                  <a:pt x="15742" y="21472"/>
                  <a:pt x="15765" y="21473"/>
                </a:cubicBezTo>
                <a:cubicBezTo>
                  <a:pt x="15787" y="21473"/>
                  <a:pt x="15831" y="21489"/>
                  <a:pt x="15859" y="21508"/>
                </a:cubicBezTo>
                <a:cubicBezTo>
                  <a:pt x="15888" y="21527"/>
                  <a:pt x="15925" y="21552"/>
                  <a:pt x="15944" y="21565"/>
                </a:cubicBezTo>
                <a:cubicBezTo>
                  <a:pt x="15996" y="21600"/>
                  <a:pt x="16589" y="21600"/>
                  <a:pt x="16606" y="21565"/>
                </a:cubicBezTo>
                <a:cubicBezTo>
                  <a:pt x="16614" y="21548"/>
                  <a:pt x="16641" y="21534"/>
                  <a:pt x="16666" y="21534"/>
                </a:cubicBezTo>
                <a:cubicBezTo>
                  <a:pt x="16692" y="21534"/>
                  <a:pt x="16741" y="21511"/>
                  <a:pt x="16775" y="21481"/>
                </a:cubicBezTo>
                <a:cubicBezTo>
                  <a:pt x="16808" y="21452"/>
                  <a:pt x="16869" y="21405"/>
                  <a:pt x="16906" y="21381"/>
                </a:cubicBezTo>
                <a:cubicBezTo>
                  <a:pt x="17032" y="21300"/>
                  <a:pt x="17167" y="21100"/>
                  <a:pt x="17271" y="20843"/>
                </a:cubicBezTo>
                <a:cubicBezTo>
                  <a:pt x="17328" y="20703"/>
                  <a:pt x="17417" y="20495"/>
                  <a:pt x="17467" y="20380"/>
                </a:cubicBezTo>
                <a:cubicBezTo>
                  <a:pt x="17618" y="20034"/>
                  <a:pt x="17672" y="19909"/>
                  <a:pt x="17764" y="19689"/>
                </a:cubicBezTo>
                <a:cubicBezTo>
                  <a:pt x="17813" y="19574"/>
                  <a:pt x="17892" y="19385"/>
                  <a:pt x="17943" y="19269"/>
                </a:cubicBezTo>
                <a:cubicBezTo>
                  <a:pt x="17994" y="19154"/>
                  <a:pt x="18074" y="18970"/>
                  <a:pt x="18119" y="18863"/>
                </a:cubicBezTo>
                <a:cubicBezTo>
                  <a:pt x="18164" y="18756"/>
                  <a:pt x="18217" y="18638"/>
                  <a:pt x="18237" y="18596"/>
                </a:cubicBezTo>
                <a:cubicBezTo>
                  <a:pt x="18258" y="18555"/>
                  <a:pt x="18315" y="18413"/>
                  <a:pt x="18366" y="18282"/>
                </a:cubicBezTo>
                <a:cubicBezTo>
                  <a:pt x="18417" y="18150"/>
                  <a:pt x="18468" y="18025"/>
                  <a:pt x="18480" y="18006"/>
                </a:cubicBezTo>
                <a:cubicBezTo>
                  <a:pt x="18493" y="17987"/>
                  <a:pt x="18541" y="17880"/>
                  <a:pt x="18585" y="17766"/>
                </a:cubicBezTo>
                <a:cubicBezTo>
                  <a:pt x="18630" y="17652"/>
                  <a:pt x="18672" y="17551"/>
                  <a:pt x="18680" y="17543"/>
                </a:cubicBezTo>
                <a:cubicBezTo>
                  <a:pt x="18687" y="17535"/>
                  <a:pt x="18745" y="17402"/>
                  <a:pt x="18808" y="17245"/>
                </a:cubicBezTo>
                <a:cubicBezTo>
                  <a:pt x="18871" y="17089"/>
                  <a:pt x="18929" y="16952"/>
                  <a:pt x="18936" y="16944"/>
                </a:cubicBezTo>
                <a:cubicBezTo>
                  <a:pt x="18944" y="16936"/>
                  <a:pt x="18972" y="16874"/>
                  <a:pt x="18997" y="16808"/>
                </a:cubicBezTo>
                <a:cubicBezTo>
                  <a:pt x="19066" y="16628"/>
                  <a:pt x="19130" y="16480"/>
                  <a:pt x="19146" y="16463"/>
                </a:cubicBezTo>
                <a:cubicBezTo>
                  <a:pt x="19154" y="16455"/>
                  <a:pt x="19211" y="16322"/>
                  <a:pt x="19274" y="16166"/>
                </a:cubicBezTo>
                <a:cubicBezTo>
                  <a:pt x="19337" y="16009"/>
                  <a:pt x="19415" y="15821"/>
                  <a:pt x="19450" y="15750"/>
                </a:cubicBezTo>
                <a:cubicBezTo>
                  <a:pt x="19485" y="15680"/>
                  <a:pt x="19533" y="15571"/>
                  <a:pt x="19555" y="15510"/>
                </a:cubicBezTo>
                <a:cubicBezTo>
                  <a:pt x="19577" y="15449"/>
                  <a:pt x="19601" y="15396"/>
                  <a:pt x="19609" y="15388"/>
                </a:cubicBezTo>
                <a:cubicBezTo>
                  <a:pt x="19616" y="15379"/>
                  <a:pt x="19648" y="15304"/>
                  <a:pt x="19680" y="15221"/>
                </a:cubicBezTo>
                <a:cubicBezTo>
                  <a:pt x="19712" y="15139"/>
                  <a:pt x="19760" y="15021"/>
                  <a:pt x="19788" y="14959"/>
                </a:cubicBezTo>
                <a:cubicBezTo>
                  <a:pt x="19815" y="14897"/>
                  <a:pt x="19862" y="14794"/>
                  <a:pt x="19889" y="14732"/>
                </a:cubicBezTo>
                <a:cubicBezTo>
                  <a:pt x="19916" y="14670"/>
                  <a:pt x="19971" y="14534"/>
                  <a:pt x="20014" y="14430"/>
                </a:cubicBezTo>
                <a:cubicBezTo>
                  <a:pt x="20057" y="14326"/>
                  <a:pt x="20119" y="14194"/>
                  <a:pt x="20149" y="14133"/>
                </a:cubicBezTo>
                <a:cubicBezTo>
                  <a:pt x="20179" y="14072"/>
                  <a:pt x="20222" y="13967"/>
                  <a:pt x="20247" y="13901"/>
                </a:cubicBezTo>
                <a:cubicBezTo>
                  <a:pt x="20272" y="13835"/>
                  <a:pt x="20319" y="13727"/>
                  <a:pt x="20348" y="13661"/>
                </a:cubicBezTo>
                <a:cubicBezTo>
                  <a:pt x="20378" y="13595"/>
                  <a:pt x="20436" y="13458"/>
                  <a:pt x="20477" y="13359"/>
                </a:cubicBezTo>
                <a:cubicBezTo>
                  <a:pt x="20518" y="13260"/>
                  <a:pt x="20573" y="13128"/>
                  <a:pt x="20602" y="13062"/>
                </a:cubicBezTo>
                <a:cubicBezTo>
                  <a:pt x="20631" y="12996"/>
                  <a:pt x="20679" y="12877"/>
                  <a:pt x="20710" y="12800"/>
                </a:cubicBezTo>
                <a:cubicBezTo>
                  <a:pt x="20740" y="12722"/>
                  <a:pt x="20812" y="12561"/>
                  <a:pt x="20869" y="12441"/>
                </a:cubicBezTo>
                <a:cubicBezTo>
                  <a:pt x="20926" y="12322"/>
                  <a:pt x="20973" y="12211"/>
                  <a:pt x="20973" y="12196"/>
                </a:cubicBezTo>
                <a:cubicBezTo>
                  <a:pt x="20973" y="12182"/>
                  <a:pt x="21004" y="12117"/>
                  <a:pt x="21041" y="12048"/>
                </a:cubicBezTo>
                <a:cubicBezTo>
                  <a:pt x="21078" y="11979"/>
                  <a:pt x="21131" y="11855"/>
                  <a:pt x="21162" y="11772"/>
                </a:cubicBezTo>
                <a:cubicBezTo>
                  <a:pt x="21194" y="11690"/>
                  <a:pt x="21244" y="11567"/>
                  <a:pt x="21274" y="11501"/>
                </a:cubicBezTo>
                <a:cubicBezTo>
                  <a:pt x="21331" y="11374"/>
                  <a:pt x="21458" y="11072"/>
                  <a:pt x="21537" y="10872"/>
                </a:cubicBezTo>
                <a:cubicBezTo>
                  <a:pt x="21575" y="10777"/>
                  <a:pt x="21587" y="10679"/>
                  <a:pt x="21595" y="10413"/>
                </a:cubicBezTo>
                <a:cubicBezTo>
                  <a:pt x="21600" y="10227"/>
                  <a:pt x="21596" y="10029"/>
                  <a:pt x="21588" y="9971"/>
                </a:cubicBezTo>
                <a:cubicBezTo>
                  <a:pt x="21566" y="9822"/>
                  <a:pt x="21382" y="9585"/>
                  <a:pt x="21206" y="9486"/>
                </a:cubicBezTo>
                <a:cubicBezTo>
                  <a:pt x="21162" y="9461"/>
                  <a:pt x="21107" y="9431"/>
                  <a:pt x="21085" y="9416"/>
                </a:cubicBezTo>
                <a:cubicBezTo>
                  <a:pt x="21063" y="9401"/>
                  <a:pt x="21022" y="9386"/>
                  <a:pt x="20997" y="9386"/>
                </a:cubicBezTo>
                <a:cubicBezTo>
                  <a:pt x="20972" y="9386"/>
                  <a:pt x="20947" y="9371"/>
                  <a:pt x="20940" y="9355"/>
                </a:cubicBezTo>
                <a:cubicBezTo>
                  <a:pt x="20932" y="9338"/>
                  <a:pt x="20904" y="9329"/>
                  <a:pt x="20879" y="9329"/>
                </a:cubicBezTo>
                <a:cubicBezTo>
                  <a:pt x="20825" y="9329"/>
                  <a:pt x="20795" y="9251"/>
                  <a:pt x="20828" y="9198"/>
                </a:cubicBezTo>
                <a:cubicBezTo>
                  <a:pt x="20841" y="9177"/>
                  <a:pt x="20858" y="9120"/>
                  <a:pt x="20865" y="9071"/>
                </a:cubicBezTo>
                <a:cubicBezTo>
                  <a:pt x="20873" y="9021"/>
                  <a:pt x="20890" y="8922"/>
                  <a:pt x="20902" y="8848"/>
                </a:cubicBezTo>
                <a:cubicBezTo>
                  <a:pt x="20915" y="8774"/>
                  <a:pt x="20940" y="8613"/>
                  <a:pt x="20960" y="8489"/>
                </a:cubicBezTo>
                <a:cubicBezTo>
                  <a:pt x="20979" y="8366"/>
                  <a:pt x="21007" y="8201"/>
                  <a:pt x="21021" y="8127"/>
                </a:cubicBezTo>
                <a:cubicBezTo>
                  <a:pt x="21035" y="8052"/>
                  <a:pt x="21057" y="7930"/>
                  <a:pt x="21068" y="7856"/>
                </a:cubicBezTo>
                <a:cubicBezTo>
                  <a:pt x="21092" y="7697"/>
                  <a:pt x="21114" y="7557"/>
                  <a:pt x="21179" y="7169"/>
                </a:cubicBezTo>
                <a:cubicBezTo>
                  <a:pt x="21222" y="6918"/>
                  <a:pt x="21226" y="6781"/>
                  <a:pt x="21227" y="6011"/>
                </a:cubicBezTo>
                <a:cubicBezTo>
                  <a:pt x="21227" y="5531"/>
                  <a:pt x="21218" y="5097"/>
                  <a:pt x="21206" y="5049"/>
                </a:cubicBezTo>
                <a:cubicBezTo>
                  <a:pt x="21195" y="5001"/>
                  <a:pt x="21180" y="4916"/>
                  <a:pt x="21173" y="4857"/>
                </a:cubicBezTo>
                <a:cubicBezTo>
                  <a:pt x="21163" y="4781"/>
                  <a:pt x="21124" y="4704"/>
                  <a:pt x="21044" y="4599"/>
                </a:cubicBezTo>
                <a:cubicBezTo>
                  <a:pt x="20944" y="4468"/>
                  <a:pt x="20893" y="4433"/>
                  <a:pt x="20666" y="4328"/>
                </a:cubicBezTo>
                <a:cubicBezTo>
                  <a:pt x="20522" y="4261"/>
                  <a:pt x="20362" y="4190"/>
                  <a:pt x="20311" y="4170"/>
                </a:cubicBezTo>
                <a:cubicBezTo>
                  <a:pt x="20260" y="4151"/>
                  <a:pt x="20143" y="4094"/>
                  <a:pt x="20048" y="4048"/>
                </a:cubicBezTo>
                <a:cubicBezTo>
                  <a:pt x="19952" y="4002"/>
                  <a:pt x="19795" y="3933"/>
                  <a:pt x="19700" y="3895"/>
                </a:cubicBezTo>
                <a:cubicBezTo>
                  <a:pt x="19604" y="3857"/>
                  <a:pt x="19513" y="3818"/>
                  <a:pt x="19501" y="3808"/>
                </a:cubicBezTo>
                <a:cubicBezTo>
                  <a:pt x="19488" y="3797"/>
                  <a:pt x="19400" y="3758"/>
                  <a:pt x="19305" y="3720"/>
                </a:cubicBezTo>
                <a:cubicBezTo>
                  <a:pt x="19093" y="3636"/>
                  <a:pt x="18889" y="3543"/>
                  <a:pt x="18835" y="3506"/>
                </a:cubicBezTo>
                <a:cubicBezTo>
                  <a:pt x="18813" y="3491"/>
                  <a:pt x="18775" y="3480"/>
                  <a:pt x="18751" y="3480"/>
                </a:cubicBezTo>
                <a:cubicBezTo>
                  <a:pt x="18727" y="3480"/>
                  <a:pt x="18654" y="3449"/>
                  <a:pt x="18585" y="3414"/>
                </a:cubicBezTo>
                <a:cubicBezTo>
                  <a:pt x="18517" y="3379"/>
                  <a:pt x="18438" y="3344"/>
                  <a:pt x="18413" y="3331"/>
                </a:cubicBezTo>
                <a:cubicBezTo>
                  <a:pt x="18387" y="3318"/>
                  <a:pt x="18337" y="3293"/>
                  <a:pt x="18301" y="3274"/>
                </a:cubicBezTo>
                <a:cubicBezTo>
                  <a:pt x="18266" y="3256"/>
                  <a:pt x="18212" y="3239"/>
                  <a:pt x="18183" y="3239"/>
                </a:cubicBezTo>
                <a:cubicBezTo>
                  <a:pt x="18154" y="3239"/>
                  <a:pt x="18121" y="3227"/>
                  <a:pt x="18109" y="3213"/>
                </a:cubicBezTo>
                <a:cubicBezTo>
                  <a:pt x="18097" y="3199"/>
                  <a:pt x="18041" y="3173"/>
                  <a:pt x="17984" y="3152"/>
                </a:cubicBezTo>
                <a:cubicBezTo>
                  <a:pt x="17927" y="3131"/>
                  <a:pt x="17854" y="3101"/>
                  <a:pt x="17825" y="3086"/>
                </a:cubicBezTo>
                <a:cubicBezTo>
                  <a:pt x="17796" y="3071"/>
                  <a:pt x="17752" y="3060"/>
                  <a:pt x="17727" y="3060"/>
                </a:cubicBezTo>
                <a:cubicBezTo>
                  <a:pt x="17702" y="3060"/>
                  <a:pt x="17665" y="3049"/>
                  <a:pt x="17643" y="3034"/>
                </a:cubicBezTo>
                <a:cubicBezTo>
                  <a:pt x="17621" y="3019"/>
                  <a:pt x="17555" y="2988"/>
                  <a:pt x="17497" y="2968"/>
                </a:cubicBezTo>
                <a:cubicBezTo>
                  <a:pt x="17400" y="2935"/>
                  <a:pt x="17145" y="2842"/>
                  <a:pt x="17011" y="2789"/>
                </a:cubicBezTo>
                <a:cubicBezTo>
                  <a:pt x="16979" y="2776"/>
                  <a:pt x="16906" y="2748"/>
                  <a:pt x="16849" y="2728"/>
                </a:cubicBezTo>
                <a:cubicBezTo>
                  <a:pt x="16792" y="2708"/>
                  <a:pt x="16719" y="2681"/>
                  <a:pt x="16690" y="2667"/>
                </a:cubicBezTo>
                <a:cubicBezTo>
                  <a:pt x="16661" y="2652"/>
                  <a:pt x="16613" y="2640"/>
                  <a:pt x="16582" y="2640"/>
                </a:cubicBezTo>
                <a:cubicBezTo>
                  <a:pt x="16552" y="2640"/>
                  <a:pt x="16519" y="2626"/>
                  <a:pt x="16511" y="2610"/>
                </a:cubicBezTo>
                <a:cubicBezTo>
                  <a:pt x="16503" y="2593"/>
                  <a:pt x="16467" y="2579"/>
                  <a:pt x="16430" y="2579"/>
                </a:cubicBezTo>
                <a:cubicBezTo>
                  <a:pt x="16393" y="2579"/>
                  <a:pt x="16359" y="2568"/>
                  <a:pt x="16352" y="2553"/>
                </a:cubicBezTo>
                <a:cubicBezTo>
                  <a:pt x="16345" y="2538"/>
                  <a:pt x="16299" y="2515"/>
                  <a:pt x="16251" y="2505"/>
                </a:cubicBezTo>
                <a:cubicBezTo>
                  <a:pt x="16041" y="2459"/>
                  <a:pt x="16013" y="2451"/>
                  <a:pt x="16001" y="2426"/>
                </a:cubicBezTo>
                <a:cubicBezTo>
                  <a:pt x="15994" y="2411"/>
                  <a:pt x="15957" y="2400"/>
                  <a:pt x="15920" y="2400"/>
                </a:cubicBezTo>
                <a:cubicBezTo>
                  <a:pt x="15883" y="2400"/>
                  <a:pt x="15847" y="2386"/>
                  <a:pt x="15839" y="2369"/>
                </a:cubicBezTo>
                <a:cubicBezTo>
                  <a:pt x="15831" y="2353"/>
                  <a:pt x="15795" y="2339"/>
                  <a:pt x="15758" y="2339"/>
                </a:cubicBezTo>
                <a:cubicBezTo>
                  <a:pt x="15721" y="2339"/>
                  <a:pt x="15687" y="2327"/>
                  <a:pt x="15680" y="2313"/>
                </a:cubicBezTo>
                <a:cubicBezTo>
                  <a:pt x="15673" y="2298"/>
                  <a:pt x="15630" y="2279"/>
                  <a:pt x="15586" y="2269"/>
                </a:cubicBezTo>
                <a:cubicBezTo>
                  <a:pt x="15541" y="2259"/>
                  <a:pt x="15468" y="2240"/>
                  <a:pt x="15423" y="2229"/>
                </a:cubicBezTo>
                <a:cubicBezTo>
                  <a:pt x="15379" y="2219"/>
                  <a:pt x="15336" y="2200"/>
                  <a:pt x="15329" y="2186"/>
                </a:cubicBezTo>
                <a:cubicBezTo>
                  <a:pt x="15322" y="2171"/>
                  <a:pt x="15285" y="2160"/>
                  <a:pt x="15248" y="2160"/>
                </a:cubicBezTo>
                <a:cubicBezTo>
                  <a:pt x="15211" y="2160"/>
                  <a:pt x="15175" y="2145"/>
                  <a:pt x="15167" y="2129"/>
                </a:cubicBezTo>
                <a:cubicBezTo>
                  <a:pt x="15159" y="2112"/>
                  <a:pt x="15122" y="2098"/>
                  <a:pt x="15086" y="2098"/>
                </a:cubicBezTo>
                <a:cubicBezTo>
                  <a:pt x="15049" y="2098"/>
                  <a:pt x="15015" y="2087"/>
                  <a:pt x="15008" y="2072"/>
                </a:cubicBezTo>
                <a:cubicBezTo>
                  <a:pt x="15001" y="2057"/>
                  <a:pt x="14955" y="2039"/>
                  <a:pt x="14907" y="2028"/>
                </a:cubicBezTo>
                <a:cubicBezTo>
                  <a:pt x="14696" y="1982"/>
                  <a:pt x="14669" y="1971"/>
                  <a:pt x="14657" y="1945"/>
                </a:cubicBezTo>
                <a:cubicBezTo>
                  <a:pt x="14650" y="1931"/>
                  <a:pt x="14612" y="1919"/>
                  <a:pt x="14576" y="1919"/>
                </a:cubicBezTo>
                <a:cubicBezTo>
                  <a:pt x="14539" y="1919"/>
                  <a:pt x="14502" y="1905"/>
                  <a:pt x="14495" y="1888"/>
                </a:cubicBezTo>
                <a:cubicBezTo>
                  <a:pt x="14487" y="1872"/>
                  <a:pt x="14458" y="1858"/>
                  <a:pt x="14430" y="1858"/>
                </a:cubicBezTo>
                <a:cubicBezTo>
                  <a:pt x="14375" y="1857"/>
                  <a:pt x="14216" y="1795"/>
                  <a:pt x="14191" y="1762"/>
                </a:cubicBezTo>
                <a:cubicBezTo>
                  <a:pt x="14182" y="1750"/>
                  <a:pt x="14137" y="1740"/>
                  <a:pt x="14089" y="1740"/>
                </a:cubicBezTo>
                <a:cubicBezTo>
                  <a:pt x="14041" y="1740"/>
                  <a:pt x="13992" y="1726"/>
                  <a:pt x="13984" y="1709"/>
                </a:cubicBezTo>
                <a:cubicBezTo>
                  <a:pt x="13977" y="1693"/>
                  <a:pt x="13947" y="1679"/>
                  <a:pt x="13917" y="1679"/>
                </a:cubicBezTo>
                <a:cubicBezTo>
                  <a:pt x="13887" y="1679"/>
                  <a:pt x="13854" y="1665"/>
                  <a:pt x="13846" y="1648"/>
                </a:cubicBezTo>
                <a:cubicBezTo>
                  <a:pt x="13838" y="1632"/>
                  <a:pt x="13802" y="1617"/>
                  <a:pt x="13765" y="1617"/>
                </a:cubicBezTo>
                <a:cubicBezTo>
                  <a:pt x="13728" y="1617"/>
                  <a:pt x="13692" y="1608"/>
                  <a:pt x="13684" y="1591"/>
                </a:cubicBezTo>
                <a:cubicBezTo>
                  <a:pt x="13676" y="1575"/>
                  <a:pt x="13639" y="1561"/>
                  <a:pt x="13603" y="1561"/>
                </a:cubicBezTo>
                <a:cubicBezTo>
                  <a:pt x="13566" y="1561"/>
                  <a:pt x="13530" y="1547"/>
                  <a:pt x="13522" y="1530"/>
                </a:cubicBezTo>
                <a:cubicBezTo>
                  <a:pt x="13514" y="1514"/>
                  <a:pt x="13477" y="1499"/>
                  <a:pt x="13441" y="1499"/>
                </a:cubicBezTo>
                <a:cubicBezTo>
                  <a:pt x="13404" y="1499"/>
                  <a:pt x="13370" y="1488"/>
                  <a:pt x="13363" y="1473"/>
                </a:cubicBezTo>
                <a:cubicBezTo>
                  <a:pt x="13356" y="1459"/>
                  <a:pt x="13313" y="1440"/>
                  <a:pt x="13268" y="1429"/>
                </a:cubicBezTo>
                <a:cubicBezTo>
                  <a:pt x="13224" y="1419"/>
                  <a:pt x="13151" y="1400"/>
                  <a:pt x="13106" y="1390"/>
                </a:cubicBezTo>
                <a:cubicBezTo>
                  <a:pt x="13061" y="1380"/>
                  <a:pt x="13019" y="1361"/>
                  <a:pt x="13012" y="1346"/>
                </a:cubicBezTo>
                <a:cubicBezTo>
                  <a:pt x="13005" y="1332"/>
                  <a:pt x="12967" y="1320"/>
                  <a:pt x="12931" y="1320"/>
                </a:cubicBezTo>
                <a:cubicBezTo>
                  <a:pt x="12894" y="1320"/>
                  <a:pt x="12857" y="1306"/>
                  <a:pt x="12849" y="1290"/>
                </a:cubicBezTo>
                <a:cubicBezTo>
                  <a:pt x="12842" y="1273"/>
                  <a:pt x="12805" y="1259"/>
                  <a:pt x="12768" y="1259"/>
                </a:cubicBezTo>
                <a:cubicBezTo>
                  <a:pt x="12732" y="1259"/>
                  <a:pt x="12698" y="1247"/>
                  <a:pt x="12691" y="1233"/>
                </a:cubicBezTo>
                <a:cubicBezTo>
                  <a:pt x="12684" y="1218"/>
                  <a:pt x="12641" y="1199"/>
                  <a:pt x="12596" y="1189"/>
                </a:cubicBezTo>
                <a:cubicBezTo>
                  <a:pt x="12551" y="1179"/>
                  <a:pt x="12479" y="1160"/>
                  <a:pt x="12434" y="1150"/>
                </a:cubicBezTo>
                <a:cubicBezTo>
                  <a:pt x="12389" y="1140"/>
                  <a:pt x="12346" y="1121"/>
                  <a:pt x="12339" y="1106"/>
                </a:cubicBezTo>
                <a:cubicBezTo>
                  <a:pt x="12332" y="1091"/>
                  <a:pt x="12295" y="1080"/>
                  <a:pt x="12258" y="1080"/>
                </a:cubicBezTo>
                <a:cubicBezTo>
                  <a:pt x="12222" y="1080"/>
                  <a:pt x="12185" y="1066"/>
                  <a:pt x="12177" y="1049"/>
                </a:cubicBezTo>
                <a:cubicBezTo>
                  <a:pt x="12169" y="1033"/>
                  <a:pt x="12133" y="1019"/>
                  <a:pt x="12096" y="1019"/>
                </a:cubicBezTo>
                <a:cubicBezTo>
                  <a:pt x="12059" y="1019"/>
                  <a:pt x="12023" y="1004"/>
                  <a:pt x="12015" y="988"/>
                </a:cubicBezTo>
                <a:cubicBezTo>
                  <a:pt x="12007" y="971"/>
                  <a:pt x="11967" y="957"/>
                  <a:pt x="11924" y="957"/>
                </a:cubicBezTo>
                <a:cubicBezTo>
                  <a:pt x="11881" y="957"/>
                  <a:pt x="11837" y="948"/>
                  <a:pt x="11829" y="931"/>
                </a:cubicBezTo>
                <a:cubicBezTo>
                  <a:pt x="11821" y="915"/>
                  <a:pt x="11785" y="901"/>
                  <a:pt x="11748" y="901"/>
                </a:cubicBezTo>
                <a:cubicBezTo>
                  <a:pt x="11712" y="901"/>
                  <a:pt x="11675" y="886"/>
                  <a:pt x="11667" y="870"/>
                </a:cubicBezTo>
                <a:cubicBezTo>
                  <a:pt x="11659" y="853"/>
                  <a:pt x="11623" y="839"/>
                  <a:pt x="11586" y="839"/>
                </a:cubicBezTo>
                <a:cubicBezTo>
                  <a:pt x="11549" y="839"/>
                  <a:pt x="11515" y="828"/>
                  <a:pt x="11508" y="813"/>
                </a:cubicBezTo>
                <a:cubicBezTo>
                  <a:pt x="11501" y="798"/>
                  <a:pt x="11455" y="776"/>
                  <a:pt x="11407" y="765"/>
                </a:cubicBezTo>
                <a:cubicBezTo>
                  <a:pt x="11197" y="719"/>
                  <a:pt x="11169" y="712"/>
                  <a:pt x="11157" y="686"/>
                </a:cubicBezTo>
                <a:cubicBezTo>
                  <a:pt x="11150" y="672"/>
                  <a:pt x="11113" y="660"/>
                  <a:pt x="11076" y="660"/>
                </a:cubicBezTo>
                <a:cubicBezTo>
                  <a:pt x="11039" y="660"/>
                  <a:pt x="11003" y="646"/>
                  <a:pt x="10995" y="629"/>
                </a:cubicBezTo>
                <a:cubicBezTo>
                  <a:pt x="10987" y="613"/>
                  <a:pt x="10947" y="599"/>
                  <a:pt x="10904" y="599"/>
                </a:cubicBezTo>
                <a:cubicBezTo>
                  <a:pt x="10861" y="599"/>
                  <a:pt x="10820" y="585"/>
                  <a:pt x="10813" y="568"/>
                </a:cubicBezTo>
                <a:cubicBezTo>
                  <a:pt x="10805" y="552"/>
                  <a:pt x="10750" y="538"/>
                  <a:pt x="10694" y="538"/>
                </a:cubicBezTo>
                <a:cubicBezTo>
                  <a:pt x="10639" y="538"/>
                  <a:pt x="10587" y="528"/>
                  <a:pt x="10580" y="511"/>
                </a:cubicBezTo>
                <a:cubicBezTo>
                  <a:pt x="10572" y="495"/>
                  <a:pt x="10524" y="481"/>
                  <a:pt x="10475" y="481"/>
                </a:cubicBezTo>
                <a:cubicBezTo>
                  <a:pt x="10425" y="481"/>
                  <a:pt x="10378" y="467"/>
                  <a:pt x="10370" y="450"/>
                </a:cubicBezTo>
                <a:cubicBezTo>
                  <a:pt x="10362" y="434"/>
                  <a:pt x="10316" y="420"/>
                  <a:pt x="10269" y="420"/>
                </a:cubicBezTo>
                <a:cubicBezTo>
                  <a:pt x="10221" y="420"/>
                  <a:pt x="10173" y="408"/>
                  <a:pt x="10161" y="393"/>
                </a:cubicBezTo>
                <a:cubicBezTo>
                  <a:pt x="10149" y="379"/>
                  <a:pt x="10093" y="356"/>
                  <a:pt x="10036" y="345"/>
                </a:cubicBezTo>
                <a:cubicBezTo>
                  <a:pt x="9779" y="299"/>
                  <a:pt x="9742" y="292"/>
                  <a:pt x="9722" y="267"/>
                </a:cubicBezTo>
                <a:cubicBezTo>
                  <a:pt x="9709" y="252"/>
                  <a:pt x="9661" y="240"/>
                  <a:pt x="9613" y="240"/>
                </a:cubicBezTo>
                <a:cubicBezTo>
                  <a:pt x="9566" y="240"/>
                  <a:pt x="9520" y="226"/>
                  <a:pt x="9512" y="210"/>
                </a:cubicBezTo>
                <a:cubicBezTo>
                  <a:pt x="9504" y="193"/>
                  <a:pt x="9449" y="179"/>
                  <a:pt x="9387" y="179"/>
                </a:cubicBezTo>
                <a:cubicBezTo>
                  <a:pt x="9325" y="179"/>
                  <a:pt x="9267" y="165"/>
                  <a:pt x="9259" y="149"/>
                </a:cubicBezTo>
                <a:cubicBezTo>
                  <a:pt x="9251" y="132"/>
                  <a:pt x="9214" y="118"/>
                  <a:pt x="9178" y="118"/>
                </a:cubicBezTo>
                <a:cubicBezTo>
                  <a:pt x="9141" y="118"/>
                  <a:pt x="9105" y="104"/>
                  <a:pt x="9097" y="87"/>
                </a:cubicBezTo>
                <a:cubicBezTo>
                  <a:pt x="9089" y="71"/>
                  <a:pt x="9031" y="61"/>
                  <a:pt x="8968" y="61"/>
                </a:cubicBezTo>
                <a:cubicBezTo>
                  <a:pt x="8906" y="61"/>
                  <a:pt x="8848" y="47"/>
                  <a:pt x="8840" y="31"/>
                </a:cubicBezTo>
                <a:cubicBezTo>
                  <a:pt x="8832" y="14"/>
                  <a:pt x="8722" y="0"/>
                  <a:pt x="8587" y="0"/>
                </a:cubicBezTo>
                <a:close/>
              </a:path>
            </a:pathLst>
          </a:custGeom>
        </p:spPr>
      </p:pic>
      <p:sp>
        <p:nvSpPr>
          <p:cNvPr id="692" name="Rectangle"/>
          <p:cNvSpPr/>
          <p:nvPr/>
        </p:nvSpPr>
        <p:spPr>
          <a:xfrm>
            <a:off x="321714" y="119977"/>
            <a:ext cx="389409" cy="712836"/>
          </a:xfrm>
          <a:prstGeom prst="rect">
            <a:avLst/>
          </a:prstGeom>
          <a:solidFill>
            <a:srgbClr val="F0F0F0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pic>
        <p:nvPicPr>
          <p:cNvPr id="693" name="MIXLogo_HighRes.png" descr="MIXLogo_HighRe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856" y="172782"/>
            <a:ext cx="1003879" cy="660028"/>
          </a:xfrm>
          <a:prstGeom prst="rect">
            <a:avLst/>
          </a:prstGeom>
          <a:ln w="12700">
            <a:miter lim="400000"/>
          </a:ln>
        </p:spPr>
      </p:pic>
      <p:sp>
        <p:nvSpPr>
          <p:cNvPr id="694" name="Title 5"/>
          <p:cNvSpPr txBox="1">
            <a:spLocks noGrp="1"/>
          </p:cNvSpPr>
          <p:nvPr>
            <p:ph type="title"/>
          </p:nvPr>
        </p:nvSpPr>
        <p:spPr>
          <a:xfrm>
            <a:off x="1517228" y="1205553"/>
            <a:ext cx="4856829" cy="1249847"/>
          </a:xfrm>
          <a:prstGeom prst="rect">
            <a:avLst/>
          </a:prstGeom>
        </p:spPr>
        <p:txBody>
          <a:bodyPr/>
          <a:lstStyle/>
          <a:p>
            <a:pPr defTabSz="611494">
              <a:lnSpc>
                <a:spcPct val="100000"/>
              </a:lnSpc>
              <a:defRPr sz="3000" b="0" spc="-200">
                <a:solidFill>
                  <a:srgbClr val="538CA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MIX Hosted Voice Equipment</a:t>
            </a:r>
          </a:p>
          <a:p>
            <a:pPr defTabSz="611494">
              <a:lnSpc>
                <a:spcPct val="100000"/>
              </a:lnSpc>
              <a:defRPr sz="1600" b="0" spc="-106">
                <a:solidFill>
                  <a:srgbClr val="538CA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spc="-88">
                <a:solidFill>
                  <a:srgbClr val="6D6D6E"/>
                </a:solidFill>
              </a:rPr>
              <a:t>Flexible hardware options that work with your existing infrastructure.</a:t>
            </a:r>
          </a:p>
        </p:txBody>
      </p:sp>
      <p:sp>
        <p:nvSpPr>
          <p:cNvPr id="695" name="Industry-leading IP Phones from Yealink and Poly…"/>
          <p:cNvSpPr txBox="1">
            <a:spLocks noGrp="1"/>
          </p:cNvSpPr>
          <p:nvPr>
            <p:ph type="body" sz="quarter" idx="4294967295"/>
          </p:nvPr>
        </p:nvSpPr>
        <p:spPr>
          <a:xfrm>
            <a:off x="1549074" y="3132906"/>
            <a:ext cx="4357871" cy="1045237"/>
          </a:xfrm>
          <a:prstGeom prst="rect">
            <a:avLst/>
          </a:prstGeom>
        </p:spPr>
        <p:txBody>
          <a:bodyPr lIns="45719" tIns="45719" rIns="45719" bIns="45719" anchor="t">
            <a:normAutofit/>
          </a:bodyPr>
          <a:lstStyle/>
          <a:p>
            <a:pPr marL="215900" indent="-215900" defTabSz="457200">
              <a:lnSpc>
                <a:spcPct val="100000"/>
              </a:lnSpc>
              <a:spcBef>
                <a:spcPts val="400"/>
              </a:spcBef>
              <a:buClr>
                <a:srgbClr val="B7D053"/>
              </a:buClr>
              <a:buSzPct val="173000"/>
              <a:buFont typeface="Arial"/>
              <a:buChar char="•"/>
              <a:defRPr sz="1400">
                <a:solidFill>
                  <a:srgbClr val="555555"/>
                </a:solidFill>
              </a:defRPr>
            </a:pPr>
            <a:r>
              <a:rPr lang="en-US"/>
              <a:t>Support for analog endpoints such as paging and fax through ATAs (Pangea, </a:t>
            </a:r>
            <a:r>
              <a:rPr lang="en-US" err="1"/>
              <a:t>Grandstream</a:t>
            </a:r>
            <a:r>
              <a:rPr lang="en-US"/>
              <a:t>)</a:t>
            </a:r>
          </a:p>
          <a:p>
            <a:pPr marL="215900" indent="-215900" defTabSz="457200">
              <a:lnSpc>
                <a:spcPct val="100000"/>
              </a:lnSpc>
              <a:spcBef>
                <a:spcPts val="400"/>
              </a:spcBef>
              <a:buClr>
                <a:srgbClr val="B7D053"/>
              </a:buClr>
              <a:buSzPct val="173000"/>
              <a:buFont typeface="Arial"/>
              <a:buChar char="•"/>
              <a:defRPr sz="1400">
                <a:solidFill>
                  <a:srgbClr val="555555"/>
                </a:solidFill>
              </a:defRPr>
            </a:pPr>
            <a:r>
              <a:t>Full range of endpoint options for every use case</a:t>
            </a:r>
          </a:p>
        </p:txBody>
      </p:sp>
      <p:sp>
        <p:nvSpPr>
          <p:cNvPr id="696" name="Circle"/>
          <p:cNvSpPr/>
          <p:nvPr/>
        </p:nvSpPr>
        <p:spPr>
          <a:xfrm>
            <a:off x="10753296" y="3210640"/>
            <a:ext cx="889770" cy="889770"/>
          </a:xfrm>
          <a:prstGeom prst="ellipse">
            <a:avLst/>
          </a:prstGeom>
          <a:solidFill>
            <a:srgbClr val="B7D053"/>
          </a:solidFill>
          <a:ln w="12700">
            <a:miter lim="400000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lIns="0" tIns="0" rIns="0" bIns="0"/>
          <a:lstStyle/>
          <a:p>
            <a:endParaRPr/>
          </a:p>
        </p:txBody>
      </p:sp>
      <p:sp>
        <p:nvSpPr>
          <p:cNvPr id="697" name="Circle"/>
          <p:cNvSpPr/>
          <p:nvPr/>
        </p:nvSpPr>
        <p:spPr>
          <a:xfrm>
            <a:off x="6433037" y="4995833"/>
            <a:ext cx="712835" cy="712835"/>
          </a:xfrm>
          <a:prstGeom prst="ellipse">
            <a:avLst/>
          </a:prstGeom>
          <a:solidFill>
            <a:srgbClr val="538CAF"/>
          </a:solidFill>
          <a:ln w="12700">
            <a:miter lim="400000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lIns="0" tIns="0" rIns="0" bIns="0"/>
          <a:lstStyle/>
          <a:p>
            <a:endParaRPr/>
          </a:p>
        </p:txBody>
      </p:sp>
      <p:sp>
        <p:nvSpPr>
          <p:cNvPr id="698" name="Wide Range of IP Equipment- Ranging from IP Phones (Yealink, Poly) to routers and gateways (DataRemote)"/>
          <p:cNvSpPr txBox="1"/>
          <p:nvPr/>
        </p:nvSpPr>
        <p:spPr>
          <a:xfrm>
            <a:off x="1597623" y="2552852"/>
            <a:ext cx="4696039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spcBef>
                <a:spcPts val="400"/>
              </a:spcBef>
              <a:defRPr sz="1400">
                <a:solidFill>
                  <a:srgbClr val="555555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lvl1pPr>
          </a:lstStyle>
          <a:p>
            <a:r>
              <a:t>Wide Range of IP Equipment- Ranging from IP Phones (Yealink, Poly) to routers and gateways (DataRemote)</a:t>
            </a:r>
          </a:p>
        </p:txBody>
      </p:sp>
      <p:sp>
        <p:nvSpPr>
          <p:cNvPr id="699" name="Circle"/>
          <p:cNvSpPr/>
          <p:nvPr/>
        </p:nvSpPr>
        <p:spPr>
          <a:xfrm>
            <a:off x="7182512" y="854706"/>
            <a:ext cx="516801" cy="516801"/>
          </a:xfrm>
          <a:prstGeom prst="ellipse">
            <a:avLst/>
          </a:prstGeom>
          <a:solidFill>
            <a:srgbClr val="535353"/>
          </a:solidFill>
          <a:ln w="12700">
            <a:miter lim="400000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Rounded Rectangle"/>
          <p:cNvSpPr/>
          <p:nvPr/>
        </p:nvSpPr>
        <p:spPr>
          <a:xfrm>
            <a:off x="1559515" y="564591"/>
            <a:ext cx="10231602" cy="2407375"/>
          </a:xfrm>
          <a:prstGeom prst="roundRect">
            <a:avLst>
              <a:gd name="adj" fmla="val 14288"/>
            </a:avLst>
          </a:prstGeom>
          <a:gradFill>
            <a:gsLst>
              <a:gs pos="0">
                <a:srgbClr val="538CAF"/>
              </a:gs>
              <a:gs pos="100000">
                <a:srgbClr val="B7D053"/>
              </a:gs>
            </a:gsLst>
            <a:lin ang="8292215"/>
          </a:gradFill>
          <a:ln w="12700">
            <a:miter lim="400000"/>
          </a:ln>
        </p:spPr>
        <p:txBody>
          <a:bodyPr lIns="0" tIns="0" rIns="0" bIns="0"/>
          <a:lstStyle/>
          <a:p>
            <a:pPr defTabSz="914400">
              <a:defRPr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701" name="Rectangle"/>
          <p:cNvSpPr/>
          <p:nvPr/>
        </p:nvSpPr>
        <p:spPr>
          <a:xfrm>
            <a:off x="321714" y="119977"/>
            <a:ext cx="389409" cy="712836"/>
          </a:xfrm>
          <a:prstGeom prst="rect">
            <a:avLst/>
          </a:prstGeom>
          <a:solidFill>
            <a:srgbClr val="F0F0F0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pic>
        <p:nvPicPr>
          <p:cNvPr id="702" name="MIXLogo_HighRes.png" descr="MIXLogo_High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856" y="172782"/>
            <a:ext cx="1003879" cy="660028"/>
          </a:xfrm>
          <a:prstGeom prst="rect">
            <a:avLst/>
          </a:prstGeom>
          <a:ln w="12700">
            <a:miter lim="400000"/>
          </a:ln>
        </p:spPr>
      </p:pic>
      <p:sp>
        <p:nvSpPr>
          <p:cNvPr id="703" name="Title 5"/>
          <p:cNvSpPr txBox="1">
            <a:spLocks noGrp="1"/>
          </p:cNvSpPr>
          <p:nvPr>
            <p:ph type="title"/>
          </p:nvPr>
        </p:nvSpPr>
        <p:spPr>
          <a:xfrm>
            <a:off x="1998416" y="1169003"/>
            <a:ext cx="5085557" cy="1198551"/>
          </a:xfrm>
          <a:prstGeom prst="rect">
            <a:avLst/>
          </a:prstGeom>
        </p:spPr>
        <p:txBody>
          <a:bodyPr/>
          <a:lstStyle/>
          <a:p>
            <a:pPr defTabSz="611494">
              <a:lnSpc>
                <a:spcPct val="100000"/>
              </a:lnSpc>
              <a:defRPr sz="3000" b="0" spc="-200">
                <a:solidFill>
                  <a:srgbClr val="F0F0F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MIX Copper Line Replacement</a:t>
            </a:r>
          </a:p>
          <a:p>
            <a:pPr defTabSz="611494">
              <a:lnSpc>
                <a:spcPct val="100000"/>
              </a:lnSpc>
              <a:defRPr sz="3000" b="0" spc="-200">
                <a:solidFill>
                  <a:srgbClr val="F0F0F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 sz="1800" spc="-100"/>
              <a:t>Regulatory compliant hardware options that work with your existing infrastructure.</a:t>
            </a:r>
          </a:p>
        </p:txBody>
      </p:sp>
      <p:sp>
        <p:nvSpPr>
          <p:cNvPr id="704" name="Protect your existing hardware investment…"/>
          <p:cNvSpPr txBox="1">
            <a:spLocks noGrp="1"/>
          </p:cNvSpPr>
          <p:nvPr>
            <p:ph type="body" sz="quarter" idx="4294967295"/>
          </p:nvPr>
        </p:nvSpPr>
        <p:spPr>
          <a:xfrm>
            <a:off x="7414231" y="1669703"/>
            <a:ext cx="4078963" cy="1399833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215900" indent="-215900" defTabSz="457200">
              <a:lnSpc>
                <a:spcPct val="100000"/>
              </a:lnSpc>
              <a:spcBef>
                <a:spcPts val="400"/>
              </a:spcBef>
              <a:buClr>
                <a:srgbClr val="B7D053"/>
              </a:buClr>
              <a:buSzPct val="173000"/>
              <a:buFont typeface="Arial"/>
              <a:buChar char="•"/>
              <a:defRPr sz="1400">
                <a:solidFill>
                  <a:srgbClr val="FFFFFF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r>
              <a:t>Protect your existing hardware investment</a:t>
            </a:r>
          </a:p>
          <a:p>
            <a:pPr marL="215900" indent="-215900" defTabSz="457200">
              <a:lnSpc>
                <a:spcPct val="100000"/>
              </a:lnSpc>
              <a:spcBef>
                <a:spcPts val="400"/>
              </a:spcBef>
              <a:buClr>
                <a:srgbClr val="B7D053"/>
              </a:buClr>
              <a:buSzPct val="173000"/>
              <a:buFont typeface="Arial"/>
              <a:buChar char="•"/>
              <a:defRPr sz="1400">
                <a:solidFill>
                  <a:srgbClr val="FFFFFF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r>
              <a:t>Seamlessly integrate current legacy systems</a:t>
            </a:r>
          </a:p>
          <a:p>
            <a:pPr marL="215900" indent="-215900" defTabSz="457200">
              <a:lnSpc>
                <a:spcPct val="100000"/>
              </a:lnSpc>
              <a:spcBef>
                <a:spcPts val="400"/>
              </a:spcBef>
              <a:buClr>
                <a:srgbClr val="B7D053"/>
              </a:buClr>
              <a:buSzPct val="173000"/>
              <a:buFont typeface="Arial"/>
              <a:buChar char="•"/>
              <a:defRPr sz="1400">
                <a:solidFill>
                  <a:srgbClr val="FFFFFF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r>
              <a:t>Gradual migration to hosted VoIP services</a:t>
            </a:r>
          </a:p>
          <a:p>
            <a:pPr marL="215900" indent="-215900" defTabSz="457200">
              <a:lnSpc>
                <a:spcPct val="100000"/>
              </a:lnSpc>
              <a:spcBef>
                <a:spcPts val="400"/>
              </a:spcBef>
              <a:buClr>
                <a:srgbClr val="B7D053"/>
              </a:buClr>
              <a:buSzPct val="173000"/>
              <a:buFont typeface="Arial"/>
              <a:buChar char="•"/>
              <a:defRPr sz="1400">
                <a:solidFill>
                  <a:srgbClr val="FFFFFF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pPr>
            <a:r>
              <a:t>No forced forklift upgrades</a:t>
            </a:r>
          </a:p>
        </p:txBody>
      </p:sp>
      <p:sp>
        <p:nvSpPr>
          <p:cNvPr id="705" name="Legacy Device Support – Enables use of current legacy systems while adapting them to use pieces of hosted VoIP services"/>
          <p:cNvSpPr txBox="1"/>
          <p:nvPr/>
        </p:nvSpPr>
        <p:spPr>
          <a:xfrm>
            <a:off x="7488145" y="946438"/>
            <a:ext cx="3732283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defTabSz="457200">
              <a:spcBef>
                <a:spcPts val="400"/>
              </a:spcBef>
              <a:defRPr sz="1400">
                <a:solidFill>
                  <a:srgbClr val="FFFFFF"/>
                </a:solidFill>
                <a:latin typeface="Open Sans Regular"/>
                <a:ea typeface="Open Sans Regular"/>
                <a:cs typeface="Open Sans Regular"/>
                <a:sym typeface="Open Sans Regular"/>
              </a:defRPr>
            </a:lvl1pPr>
          </a:lstStyle>
          <a:p>
            <a:r>
              <a:t>Legacy Device Support – Enables use of current legacy systems while adapting them to use pieces of hosted VoIP services</a:t>
            </a:r>
          </a:p>
        </p:txBody>
      </p:sp>
      <p:pic>
        <p:nvPicPr>
          <p:cNvPr id="706" name="piab-applications-diagram-1536x721.png" descr="piab-applications-diagram-1536x7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275" y="3358036"/>
            <a:ext cx="6439394" cy="302265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50807757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Title 5"/>
          <p:cNvSpPr txBox="1">
            <a:spLocks noGrp="1"/>
          </p:cNvSpPr>
          <p:nvPr>
            <p:ph type="title"/>
          </p:nvPr>
        </p:nvSpPr>
        <p:spPr>
          <a:xfrm>
            <a:off x="1627338" y="710093"/>
            <a:ext cx="4594580" cy="1301751"/>
          </a:xfrm>
          <a:prstGeom prst="rect">
            <a:avLst/>
          </a:prstGeom>
        </p:spPr>
        <p:txBody>
          <a:bodyPr/>
          <a:lstStyle/>
          <a:p>
            <a:pPr defTabSz="611494">
              <a:lnSpc>
                <a:spcPct val="100000"/>
              </a:lnSpc>
              <a:defRPr sz="3000" b="0" spc="-200">
                <a:solidFill>
                  <a:srgbClr val="538CA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br/>
            <a:r>
              <a:rPr sz="1800" spc="-100">
                <a:solidFill>
                  <a:srgbClr val="6D6D6E"/>
                </a:solidFill>
              </a:rPr>
              <a:t>Bridge the gap between Teams collaboration and enterprise telephony</a:t>
            </a:r>
          </a:p>
        </p:txBody>
      </p:sp>
      <p:sp>
        <p:nvSpPr>
          <p:cNvPr id="726" name="Rectangle"/>
          <p:cNvSpPr/>
          <p:nvPr/>
        </p:nvSpPr>
        <p:spPr>
          <a:xfrm>
            <a:off x="321714" y="119977"/>
            <a:ext cx="389409" cy="712836"/>
          </a:xfrm>
          <a:prstGeom prst="rect">
            <a:avLst/>
          </a:prstGeom>
          <a:solidFill>
            <a:srgbClr val="F0F0F0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pic>
        <p:nvPicPr>
          <p:cNvPr id="727" name="MIXLogo_HighRes.png" descr="MIXLogo_High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856" y="172782"/>
            <a:ext cx="1003879" cy="660028"/>
          </a:xfrm>
          <a:prstGeom prst="rect">
            <a:avLst/>
          </a:prstGeom>
          <a:ln w="12700">
            <a:miter lim="400000"/>
          </a:ln>
        </p:spPr>
      </p:pic>
      <p:sp>
        <p:nvSpPr>
          <p:cNvPr id="728" name="TextBox 35"/>
          <p:cNvSpPr txBox="1"/>
          <p:nvPr/>
        </p:nvSpPr>
        <p:spPr>
          <a:xfrm>
            <a:off x="1640159" y="2687466"/>
            <a:ext cx="2960451" cy="5308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defRPr sz="1600">
                <a:solidFill>
                  <a:srgbClr val="6D6D6E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The MIX Solution: </a:t>
            </a:r>
          </a:p>
          <a:p>
            <a:pPr>
              <a:lnSpc>
                <a:spcPct val="90000"/>
              </a:lnSpc>
              <a:defRPr sz="1600">
                <a:solidFill>
                  <a:srgbClr val="6D6D6E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Full PBX Power Inside Teams</a:t>
            </a:r>
          </a:p>
        </p:txBody>
      </p:sp>
      <p:sp>
        <p:nvSpPr>
          <p:cNvPr id="729" name="Rounded Rectangle"/>
          <p:cNvSpPr/>
          <p:nvPr/>
        </p:nvSpPr>
        <p:spPr>
          <a:xfrm>
            <a:off x="1613938" y="5313527"/>
            <a:ext cx="9604845" cy="1270001"/>
          </a:xfrm>
          <a:prstGeom prst="roundRect">
            <a:avLst>
              <a:gd name="adj" fmla="val 15000"/>
            </a:avLst>
          </a:prstGeom>
          <a:solidFill>
            <a:srgbClr val="6D6D6E"/>
          </a:solidFill>
          <a:ln w="12700">
            <a:miter lim="400000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lIns="0" tIns="0" rIns="0" bIns="0"/>
          <a:lstStyle/>
          <a:p>
            <a:endParaRPr/>
          </a:p>
        </p:txBody>
      </p:sp>
      <p:sp>
        <p:nvSpPr>
          <p:cNvPr id="730" name="TextBox 35"/>
          <p:cNvSpPr txBox="1"/>
          <p:nvPr/>
        </p:nvSpPr>
        <p:spPr>
          <a:xfrm>
            <a:off x="1974349" y="5550382"/>
            <a:ext cx="1994929" cy="796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defRPr sz="2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Key Benefits</a:t>
            </a:r>
          </a:p>
          <a:p>
            <a:pPr>
              <a:lnSpc>
                <a:spcPct val="90000"/>
              </a:lnSpc>
              <a:defRPr sz="2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&amp; Highlights</a:t>
            </a:r>
          </a:p>
        </p:txBody>
      </p:sp>
      <p:sp>
        <p:nvSpPr>
          <p:cNvPr id="731" name="TextBox 35"/>
          <p:cNvSpPr txBox="1"/>
          <p:nvPr/>
        </p:nvSpPr>
        <p:spPr>
          <a:xfrm>
            <a:off x="4725451" y="5514866"/>
            <a:ext cx="2572196" cy="8864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L="120315" indent="-120315" defTabSz="457200">
              <a:lnSpc>
                <a:spcPct val="80000"/>
              </a:lnSpc>
              <a:spcBef>
                <a:spcPts val="1200"/>
              </a:spcBef>
              <a:buClr>
                <a:srgbClr val="BCCF66"/>
              </a:buClr>
              <a:buSzPct val="100000"/>
              <a:buChar char="•"/>
              <a:defRPr sz="12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Satin codec &amp; noise suppression = crystal clear calls</a:t>
            </a:r>
          </a:p>
          <a:p>
            <a:pPr marL="120315" indent="-120315" defTabSz="457200">
              <a:lnSpc>
                <a:spcPct val="80000"/>
              </a:lnSpc>
              <a:spcBef>
                <a:spcPts val="1200"/>
              </a:spcBef>
              <a:buClr>
                <a:srgbClr val="BCCF66"/>
              </a:buClr>
              <a:buSzPct val="100000"/>
              <a:buChar char="•"/>
              <a:defRPr sz="12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Enhanced mobile integration vs. standard Teams calling</a:t>
            </a:r>
          </a:p>
        </p:txBody>
      </p:sp>
      <p:sp>
        <p:nvSpPr>
          <p:cNvPr id="732" name="Title 5"/>
          <p:cNvSpPr txBox="1"/>
          <p:nvPr/>
        </p:nvSpPr>
        <p:spPr>
          <a:xfrm>
            <a:off x="1605073" y="704987"/>
            <a:ext cx="6009569" cy="566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>
            <a:lvl1pPr defTabSz="611494">
              <a:lnSpc>
                <a:spcPct val="70000"/>
              </a:lnSpc>
              <a:defRPr sz="3000" spc="-200">
                <a:solidFill>
                  <a:srgbClr val="538CA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t>MIX Networks® Teams Integration</a:t>
            </a:r>
          </a:p>
        </p:txBody>
      </p:sp>
      <p:pic>
        <p:nvPicPr>
          <p:cNvPr id="733" name="smiling woman on computer.png" descr="smiling woman on 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707" y="1539734"/>
            <a:ext cx="3312939" cy="3312939"/>
          </a:xfrm>
          <a:prstGeom prst="rect">
            <a:avLst/>
          </a:prstGeom>
          <a:ln w="12700">
            <a:miter lim="400000"/>
          </a:ln>
        </p:spPr>
      </p:pic>
      <p:sp>
        <p:nvSpPr>
          <p:cNvPr id="734" name="Circle"/>
          <p:cNvSpPr/>
          <p:nvPr/>
        </p:nvSpPr>
        <p:spPr>
          <a:xfrm>
            <a:off x="8115662" y="1858087"/>
            <a:ext cx="867411" cy="867411"/>
          </a:xfrm>
          <a:prstGeom prst="ellipse">
            <a:avLst/>
          </a:prstGeom>
          <a:solidFill>
            <a:srgbClr val="BCCF66"/>
          </a:solidFill>
          <a:ln w="12700">
            <a:miter lim="400000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lIns="0" tIns="0" rIns="0" bIns="0"/>
          <a:lstStyle/>
          <a:p>
            <a:endParaRPr/>
          </a:p>
        </p:txBody>
      </p:sp>
      <p:sp>
        <p:nvSpPr>
          <p:cNvPr id="735" name="SIM Installation &amp; Line Activation – Multi-carrier or carrier-specific SIMs provisioned and activated…"/>
          <p:cNvSpPr txBox="1"/>
          <p:nvPr/>
        </p:nvSpPr>
        <p:spPr>
          <a:xfrm>
            <a:off x="1646509" y="3243417"/>
            <a:ext cx="4039266" cy="1301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L="120315" indent="-120315" defTabSz="457200">
              <a:lnSpc>
                <a:spcPct val="30000"/>
              </a:lnSpc>
              <a:spcBef>
                <a:spcPts val="1200"/>
              </a:spcBef>
              <a:buClr>
                <a:srgbClr val="608BAC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Advanced Call Routing &amp; Contact Centers</a:t>
            </a:r>
          </a:p>
          <a:p>
            <a:pPr marL="120315" indent="-120315" defTabSz="457200">
              <a:lnSpc>
                <a:spcPct val="30000"/>
              </a:lnSpc>
              <a:spcBef>
                <a:spcPts val="1200"/>
              </a:spcBef>
              <a:buClr>
                <a:srgbClr val="608BAC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Full Fax Integration</a:t>
            </a:r>
          </a:p>
          <a:p>
            <a:pPr marL="120315" indent="-120315" defTabSz="457200">
              <a:lnSpc>
                <a:spcPct val="30000"/>
              </a:lnSpc>
              <a:spcBef>
                <a:spcPts val="1200"/>
              </a:spcBef>
              <a:buClr>
                <a:srgbClr val="608BAC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Analog Device Support</a:t>
            </a:r>
          </a:p>
          <a:p>
            <a:pPr marL="120315" indent="-120315" defTabSz="457200">
              <a:lnSpc>
                <a:spcPct val="30000"/>
              </a:lnSpc>
              <a:spcBef>
                <a:spcPts val="1200"/>
              </a:spcBef>
              <a:buClr>
                <a:srgbClr val="608BAC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Multiple Direct Routes for Redundancy </a:t>
            </a:r>
          </a:p>
          <a:p>
            <a:pPr marL="120315" indent="-120315" defTabSz="457200">
              <a:lnSpc>
                <a:spcPct val="30000"/>
              </a:lnSpc>
              <a:spcBef>
                <a:spcPts val="1200"/>
              </a:spcBef>
              <a:buClr>
                <a:srgbClr val="608BAC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Seamless Desktop, Mobile, &amp; Web Experience</a:t>
            </a:r>
          </a:p>
          <a:p>
            <a:pPr marL="120315" indent="-120315" defTabSz="457200">
              <a:lnSpc>
                <a:spcPct val="30000"/>
              </a:lnSpc>
              <a:spcBef>
                <a:spcPts val="1200"/>
              </a:spcBef>
              <a:buClr>
                <a:srgbClr val="608BAC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Find Me / Follow Me</a:t>
            </a:r>
          </a:p>
        </p:txBody>
      </p:sp>
      <p:sp>
        <p:nvSpPr>
          <p:cNvPr id="736" name="TextBox 35"/>
          <p:cNvSpPr txBox="1"/>
          <p:nvPr/>
        </p:nvSpPr>
        <p:spPr>
          <a:xfrm>
            <a:off x="7536095" y="5505297"/>
            <a:ext cx="3368961" cy="8864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L="120315" indent="-120315" defTabSz="457200">
              <a:lnSpc>
                <a:spcPct val="80000"/>
              </a:lnSpc>
              <a:spcBef>
                <a:spcPts val="1200"/>
              </a:spcBef>
              <a:buClr>
                <a:srgbClr val="BCCF66"/>
              </a:buClr>
              <a:buSzPct val="100000"/>
              <a:buChar char="•"/>
              <a:defRPr sz="12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Works directly in Teams interface (no disruption to workflows)</a:t>
            </a:r>
          </a:p>
          <a:p>
            <a:pPr marL="120315" indent="-120315" defTabSz="457200">
              <a:lnSpc>
                <a:spcPct val="80000"/>
              </a:lnSpc>
              <a:spcBef>
                <a:spcPts val="1200"/>
              </a:spcBef>
              <a:buClr>
                <a:srgbClr val="BCCF66"/>
              </a:buClr>
              <a:buSzPct val="100000"/>
              <a:buChar char="•"/>
              <a:defRPr sz="12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Enterprise-grade reliability, cost-effective, future-proof</a:t>
            </a:r>
          </a:p>
        </p:txBody>
      </p:sp>
      <p:sp>
        <p:nvSpPr>
          <p:cNvPr id="737" name="SIM Installation &amp; Line Activation – Multi-carrier or carrier-specific SIMs provisioned and activated…"/>
          <p:cNvSpPr txBox="1"/>
          <p:nvPr/>
        </p:nvSpPr>
        <p:spPr>
          <a:xfrm>
            <a:off x="9274623" y="3806213"/>
            <a:ext cx="1994930" cy="1084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marL="120315" indent="-120315" defTabSz="457200">
              <a:lnSpc>
                <a:spcPct val="30000"/>
              </a:lnSpc>
              <a:spcBef>
                <a:spcPts val="1200"/>
              </a:spcBef>
              <a:buClr>
                <a:srgbClr val="608BAC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Microsoft Power Users</a:t>
            </a:r>
          </a:p>
          <a:p>
            <a:pPr marL="120315" indent="-120315" defTabSz="457200">
              <a:lnSpc>
                <a:spcPct val="30000"/>
              </a:lnSpc>
              <a:spcBef>
                <a:spcPts val="1200"/>
              </a:spcBef>
              <a:buClr>
                <a:srgbClr val="608BAC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Schools &amp; Government</a:t>
            </a:r>
          </a:p>
          <a:p>
            <a:pPr marL="120315" indent="-120315" defTabSz="457200">
              <a:lnSpc>
                <a:spcPct val="30000"/>
              </a:lnSpc>
              <a:spcBef>
                <a:spcPts val="1200"/>
              </a:spcBef>
              <a:buClr>
                <a:srgbClr val="608BAC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Mobile Workforces</a:t>
            </a:r>
          </a:p>
          <a:p>
            <a:pPr marL="120315" indent="-120315" defTabSz="457200">
              <a:lnSpc>
                <a:spcPct val="30000"/>
              </a:lnSpc>
              <a:spcBef>
                <a:spcPts val="1200"/>
              </a:spcBef>
              <a:buClr>
                <a:srgbClr val="608BAC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Assisted Living</a:t>
            </a:r>
          </a:p>
          <a:p>
            <a:pPr marL="120315" indent="-120315" defTabSz="457200">
              <a:lnSpc>
                <a:spcPct val="30000"/>
              </a:lnSpc>
              <a:spcBef>
                <a:spcPts val="1200"/>
              </a:spcBef>
              <a:buClr>
                <a:srgbClr val="608BAC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Enterprise</a:t>
            </a:r>
          </a:p>
        </p:txBody>
      </p:sp>
      <p:sp>
        <p:nvSpPr>
          <p:cNvPr id="738" name="TextBox 35"/>
          <p:cNvSpPr txBox="1"/>
          <p:nvPr/>
        </p:nvSpPr>
        <p:spPr>
          <a:xfrm>
            <a:off x="9266426" y="3478492"/>
            <a:ext cx="1884324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1600">
                <a:solidFill>
                  <a:srgbClr val="608BAC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t>Ideal for:</a:t>
            </a:r>
          </a:p>
        </p:txBody>
      </p:sp>
      <p:sp>
        <p:nvSpPr>
          <p:cNvPr id="739" name="TextBox 35"/>
          <p:cNvSpPr txBox="1"/>
          <p:nvPr/>
        </p:nvSpPr>
        <p:spPr>
          <a:xfrm>
            <a:off x="9195306" y="1050252"/>
            <a:ext cx="1994930" cy="782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1600">
                <a:solidFill>
                  <a:srgbClr val="608BAC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t>Extended PBX Capabilities in Microsoft Teams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Title 5"/>
          <p:cNvSpPr txBox="1">
            <a:spLocks noGrp="1"/>
          </p:cNvSpPr>
          <p:nvPr>
            <p:ph type="title"/>
          </p:nvPr>
        </p:nvSpPr>
        <p:spPr>
          <a:xfrm>
            <a:off x="1627338" y="946948"/>
            <a:ext cx="4594580" cy="1301751"/>
          </a:xfrm>
          <a:prstGeom prst="rect">
            <a:avLst/>
          </a:prstGeom>
        </p:spPr>
        <p:txBody>
          <a:bodyPr/>
          <a:lstStyle/>
          <a:p>
            <a:pPr defTabSz="611494">
              <a:lnSpc>
                <a:spcPct val="100000"/>
              </a:lnSpc>
              <a:defRPr sz="3000" b="0" spc="-200">
                <a:solidFill>
                  <a:srgbClr val="538CA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br/>
            <a:r>
              <a:rPr sz="1800" spc="-100">
                <a:solidFill>
                  <a:srgbClr val="6D6D6E"/>
                </a:solidFill>
              </a:rPr>
              <a:t>MIX handles logistics so resellers can scale faster and deliver professional-grade results.</a:t>
            </a:r>
          </a:p>
        </p:txBody>
      </p:sp>
      <p:sp>
        <p:nvSpPr>
          <p:cNvPr id="738" name="Rectangle"/>
          <p:cNvSpPr/>
          <p:nvPr/>
        </p:nvSpPr>
        <p:spPr>
          <a:xfrm>
            <a:off x="321714" y="119977"/>
            <a:ext cx="389409" cy="712836"/>
          </a:xfrm>
          <a:prstGeom prst="rect">
            <a:avLst/>
          </a:prstGeom>
          <a:solidFill>
            <a:srgbClr val="F0F0F0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pic>
        <p:nvPicPr>
          <p:cNvPr id="739" name="MIXLogo_HighRes.png" descr="MIXLogo_High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856" y="172782"/>
            <a:ext cx="1003879" cy="660028"/>
          </a:xfrm>
          <a:prstGeom prst="rect">
            <a:avLst/>
          </a:prstGeom>
          <a:ln w="12700">
            <a:miter lim="400000"/>
          </a:ln>
        </p:spPr>
      </p:pic>
      <p:sp>
        <p:nvSpPr>
          <p:cNvPr id="740" name="TextBox 35"/>
          <p:cNvSpPr txBox="1"/>
          <p:nvPr/>
        </p:nvSpPr>
        <p:spPr>
          <a:xfrm>
            <a:off x="1619368" y="2511168"/>
            <a:ext cx="5500029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1600">
                <a:solidFill>
                  <a:srgbClr val="608BAC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t>Nationwide, Professional Deployment — Done for You</a:t>
            </a:r>
          </a:p>
        </p:txBody>
      </p:sp>
      <p:sp>
        <p:nvSpPr>
          <p:cNvPr id="741" name="Rounded Rectangle"/>
          <p:cNvSpPr/>
          <p:nvPr/>
        </p:nvSpPr>
        <p:spPr>
          <a:xfrm>
            <a:off x="1573298" y="4957927"/>
            <a:ext cx="9604845" cy="1270001"/>
          </a:xfrm>
          <a:prstGeom prst="roundRect">
            <a:avLst>
              <a:gd name="adj" fmla="val 15000"/>
            </a:avLst>
          </a:prstGeom>
          <a:solidFill>
            <a:srgbClr val="BCCF66"/>
          </a:solidFill>
          <a:ln w="12700">
            <a:miter lim="400000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lIns="0" tIns="0" rIns="0" bIns="0"/>
          <a:lstStyle/>
          <a:p>
            <a:endParaRPr/>
          </a:p>
        </p:txBody>
      </p:sp>
      <p:sp>
        <p:nvSpPr>
          <p:cNvPr id="742" name="TextBox 35"/>
          <p:cNvSpPr txBox="1"/>
          <p:nvPr/>
        </p:nvSpPr>
        <p:spPr>
          <a:xfrm>
            <a:off x="1929146" y="5295165"/>
            <a:ext cx="1994929" cy="796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defRPr sz="2400">
                <a:solidFill>
                  <a:srgbClr val="6D6D6E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Included </a:t>
            </a:r>
          </a:p>
          <a:p>
            <a:pPr>
              <a:lnSpc>
                <a:spcPct val="90000"/>
              </a:lnSpc>
              <a:defRPr sz="2400">
                <a:solidFill>
                  <a:srgbClr val="6D6D6E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Services:</a:t>
            </a:r>
          </a:p>
        </p:txBody>
      </p:sp>
      <p:sp>
        <p:nvSpPr>
          <p:cNvPr id="743" name="TextBox 35"/>
          <p:cNvSpPr txBox="1"/>
          <p:nvPr/>
        </p:nvSpPr>
        <p:spPr>
          <a:xfrm>
            <a:off x="3923237" y="5210049"/>
            <a:ext cx="3044120" cy="86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120315" indent="-120315" defTabSz="457200">
              <a:lnSpc>
                <a:spcPct val="80000"/>
              </a:lnSpc>
              <a:spcBef>
                <a:spcPts val="1200"/>
              </a:spcBef>
              <a:buClr>
                <a:srgbClr val="6D6D6F"/>
              </a:buClr>
              <a:buSzPct val="100000"/>
              <a:buChar char="•"/>
              <a:defRPr sz="1200">
                <a:solidFill>
                  <a:srgbClr val="6C6D6D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Nationwide field technician network</a:t>
            </a:r>
          </a:p>
          <a:p>
            <a:pPr marL="120315" indent="-120315" defTabSz="457200">
              <a:lnSpc>
                <a:spcPct val="80000"/>
              </a:lnSpc>
              <a:spcBef>
                <a:spcPts val="1200"/>
              </a:spcBef>
              <a:buClr>
                <a:srgbClr val="6D6D6F"/>
              </a:buClr>
              <a:buSzPct val="100000"/>
              <a:buChar char="•"/>
              <a:defRPr sz="1200">
                <a:solidFill>
                  <a:srgbClr val="6C6D6D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POTS replacement installations</a:t>
            </a:r>
          </a:p>
          <a:p>
            <a:pPr marL="120315" indent="-120315" defTabSz="457200">
              <a:lnSpc>
                <a:spcPct val="80000"/>
              </a:lnSpc>
              <a:spcBef>
                <a:spcPts val="1200"/>
              </a:spcBef>
              <a:buClr>
                <a:srgbClr val="6D6D6F"/>
              </a:buClr>
              <a:buSzPct val="100000"/>
              <a:buChar char="•"/>
              <a:defRPr sz="1200">
                <a:solidFill>
                  <a:srgbClr val="6C6D6D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Onsite surveys for complex locations</a:t>
            </a:r>
          </a:p>
        </p:txBody>
      </p:sp>
      <p:sp>
        <p:nvSpPr>
          <p:cNvPr id="744" name="Circle"/>
          <p:cNvSpPr/>
          <p:nvPr/>
        </p:nvSpPr>
        <p:spPr>
          <a:xfrm>
            <a:off x="7613036" y="1343414"/>
            <a:ext cx="3837909" cy="3258421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lIns="0" tIns="0" rIns="0" bIns="0"/>
          <a:lstStyle/>
          <a:p>
            <a:endParaRPr/>
          </a:p>
        </p:txBody>
      </p:sp>
      <p:sp>
        <p:nvSpPr>
          <p:cNvPr id="745" name="Title 5"/>
          <p:cNvSpPr txBox="1"/>
          <p:nvPr/>
        </p:nvSpPr>
        <p:spPr>
          <a:xfrm>
            <a:off x="1605073" y="941842"/>
            <a:ext cx="6009569" cy="566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t">
            <a:normAutofit/>
          </a:bodyPr>
          <a:lstStyle>
            <a:lvl1pPr defTabSz="605379">
              <a:lnSpc>
                <a:spcPct val="70000"/>
              </a:lnSpc>
              <a:defRPr sz="2970" spc="-198">
                <a:solidFill>
                  <a:srgbClr val="538CA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rPr sz="2950"/>
              <a:t>MIX Networks® Installation Services</a:t>
            </a:r>
          </a:p>
        </p:txBody>
      </p:sp>
      <p:sp>
        <p:nvSpPr>
          <p:cNvPr id="746" name="Circle"/>
          <p:cNvSpPr/>
          <p:nvPr/>
        </p:nvSpPr>
        <p:spPr>
          <a:xfrm>
            <a:off x="10240831" y="1130575"/>
            <a:ext cx="935854" cy="935854"/>
          </a:xfrm>
          <a:prstGeom prst="ellipse">
            <a:avLst/>
          </a:prstGeom>
          <a:solidFill>
            <a:srgbClr val="608BAC"/>
          </a:solidFill>
          <a:ln w="12700">
            <a:miter lim="400000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lIns="0" tIns="0" rIns="0" bIns="0"/>
          <a:lstStyle/>
          <a:p>
            <a:endParaRPr/>
          </a:p>
        </p:txBody>
      </p:sp>
      <p:sp>
        <p:nvSpPr>
          <p:cNvPr id="747" name="SIM Installation &amp; Line Activation – Multi-carrier or carrier-specific SIMs provisioned and activated…"/>
          <p:cNvSpPr txBox="1"/>
          <p:nvPr/>
        </p:nvSpPr>
        <p:spPr>
          <a:xfrm>
            <a:off x="1620898" y="2888302"/>
            <a:ext cx="4458818" cy="1430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120315" indent="-120315" defTabSz="457200">
              <a:lnSpc>
                <a:spcPct val="70000"/>
              </a:lnSpc>
              <a:spcBef>
                <a:spcPts val="1200"/>
              </a:spcBef>
              <a:buClr>
                <a:srgbClr val="BCCF66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Turnkey Installation for single sites or national rollouts</a:t>
            </a:r>
          </a:p>
          <a:p>
            <a:pPr marL="120315" indent="-120315" defTabSz="457200">
              <a:lnSpc>
                <a:spcPct val="70000"/>
              </a:lnSpc>
              <a:spcBef>
                <a:spcPts val="1200"/>
              </a:spcBef>
              <a:buClr>
                <a:srgbClr val="BCCF66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Hands-off experience for resellers and customers</a:t>
            </a:r>
          </a:p>
          <a:p>
            <a:pPr marL="120315" indent="-120315" defTabSz="457200">
              <a:lnSpc>
                <a:spcPct val="70000"/>
              </a:lnSpc>
              <a:spcBef>
                <a:spcPts val="1200"/>
              </a:spcBef>
              <a:buClr>
                <a:srgbClr val="BCCF66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Reduces technician overhead and truck rolls</a:t>
            </a:r>
          </a:p>
          <a:p>
            <a:pPr marL="120315" indent="-120315" defTabSz="457200">
              <a:lnSpc>
                <a:spcPct val="70000"/>
              </a:lnSpc>
              <a:spcBef>
                <a:spcPts val="1200"/>
              </a:spcBef>
              <a:buClr>
                <a:srgbClr val="BCCF66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Ensures correct installation the first time</a:t>
            </a:r>
          </a:p>
          <a:p>
            <a:pPr marL="120315" indent="-120315" defTabSz="457200">
              <a:spcBef>
                <a:spcPts val="1200"/>
              </a:spcBef>
              <a:buClr>
                <a:srgbClr val="BCCF66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Improves customer satisfaction and lowers support calls</a:t>
            </a:r>
          </a:p>
        </p:txBody>
      </p:sp>
      <p:sp>
        <p:nvSpPr>
          <p:cNvPr id="748" name="TextBox 35"/>
          <p:cNvSpPr txBox="1"/>
          <p:nvPr/>
        </p:nvSpPr>
        <p:spPr>
          <a:xfrm>
            <a:off x="7130121" y="5210049"/>
            <a:ext cx="3368961" cy="86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120315" indent="-120315" defTabSz="457200">
              <a:lnSpc>
                <a:spcPct val="80000"/>
              </a:lnSpc>
              <a:spcBef>
                <a:spcPts val="1200"/>
              </a:spcBef>
              <a:buClr>
                <a:srgbClr val="6D6D6F"/>
              </a:buClr>
              <a:buSzPct val="100000"/>
              <a:buChar char="•"/>
              <a:defRPr sz="1200">
                <a:solidFill>
                  <a:srgbClr val="6D6D6E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Cloud PBX line validation</a:t>
            </a:r>
          </a:p>
          <a:p>
            <a:pPr marL="120315" indent="-120315" defTabSz="457200">
              <a:lnSpc>
                <a:spcPct val="80000"/>
              </a:lnSpc>
              <a:spcBef>
                <a:spcPts val="1200"/>
              </a:spcBef>
              <a:buClr>
                <a:srgbClr val="6D6D6F"/>
              </a:buClr>
              <a:buSzPct val="100000"/>
              <a:buChar char="•"/>
              <a:defRPr sz="1200">
                <a:solidFill>
                  <a:srgbClr val="6D6D6E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Cellular hardware installs</a:t>
            </a:r>
          </a:p>
          <a:p>
            <a:pPr marL="120315" indent="-120315" defTabSz="457200">
              <a:lnSpc>
                <a:spcPct val="80000"/>
              </a:lnSpc>
              <a:spcBef>
                <a:spcPts val="1200"/>
              </a:spcBef>
              <a:buClr>
                <a:srgbClr val="6D6D6F"/>
              </a:buClr>
              <a:buSzPct val="100000"/>
              <a:buChar char="•"/>
              <a:defRPr sz="1200">
                <a:solidFill>
                  <a:srgbClr val="6D6D6E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White-label installation experience</a:t>
            </a:r>
          </a:p>
        </p:txBody>
      </p:sp>
    </p:spTree>
    <p:extLst>
      <p:ext uri="{BB962C8B-B14F-4D97-AF65-F5344CB8AC3E}">
        <p14:creationId xmlns:p14="http://schemas.microsoft.com/office/powerpoint/2010/main" val="25898638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Rounded Rectangle"/>
          <p:cNvSpPr/>
          <p:nvPr/>
        </p:nvSpPr>
        <p:spPr>
          <a:xfrm>
            <a:off x="3156642" y="2301272"/>
            <a:ext cx="5878716" cy="1689800"/>
          </a:xfrm>
          <a:prstGeom prst="roundRect">
            <a:avLst>
              <a:gd name="adj" fmla="val 17728"/>
            </a:avLst>
          </a:prstGeom>
          <a:gradFill>
            <a:gsLst>
              <a:gs pos="0">
                <a:srgbClr val="538CAF"/>
              </a:gs>
              <a:gs pos="100000">
                <a:srgbClr val="B7D053"/>
              </a:gs>
            </a:gsLst>
            <a:lin ang="8292215"/>
          </a:gradFill>
          <a:ln w="12700">
            <a:miter lim="400000"/>
          </a:ln>
        </p:spPr>
        <p:txBody>
          <a:bodyPr lIns="0" tIns="0" rIns="0" bIns="0"/>
          <a:lstStyle/>
          <a:p>
            <a:pPr defTabSz="914400">
              <a:defRPr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742" name="Title 2"/>
          <p:cNvSpPr txBox="1"/>
          <p:nvPr/>
        </p:nvSpPr>
        <p:spPr>
          <a:xfrm>
            <a:off x="2456788" y="2733073"/>
            <a:ext cx="7278424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ctr" defTabSz="914318">
              <a:lnSpc>
                <a:spcPct val="80000"/>
              </a:lnSpc>
              <a:defRPr sz="5700" spc="-64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t>NEXT STEPS</a:t>
            </a:r>
          </a:p>
        </p:txBody>
      </p:sp>
      <p:sp>
        <p:nvSpPr>
          <p:cNvPr id="743" name="TextBox 2"/>
          <p:cNvSpPr txBox="1"/>
          <p:nvPr/>
        </p:nvSpPr>
        <p:spPr>
          <a:xfrm>
            <a:off x="5144948" y="6017229"/>
            <a:ext cx="1902104" cy="332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1400" u="sng">
                <a:solidFill>
                  <a:srgbClr val="67A1BD"/>
                </a:solidFill>
                <a:uFill>
                  <a:solidFill>
                    <a:srgbClr val="0000FF"/>
                  </a:solidFill>
                </a:uFill>
                <a:latin typeface="Open Sans Bold"/>
                <a:ea typeface="Open Sans Bold"/>
                <a:cs typeface="Open Sans Bold"/>
                <a:sym typeface="Open Sans Bold"/>
                <a:hlinkClick r:id="rId2"/>
              </a:defRPr>
            </a:lvl1pPr>
          </a:lstStyle>
          <a:p>
            <a:r>
              <a:rPr>
                <a:hlinkClick r:id="rId2"/>
              </a:rPr>
              <a:t>MIXNETWORKS.COM</a:t>
            </a:r>
          </a:p>
        </p:txBody>
      </p:sp>
      <p:pic>
        <p:nvPicPr>
          <p:cNvPr id="744" name="MIXLogo_HighRes.png" descr="MIXLogo_HighR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939" y="180829"/>
            <a:ext cx="2570121" cy="1689799"/>
          </a:xfrm>
          <a:prstGeom prst="rect">
            <a:avLst/>
          </a:prstGeom>
          <a:ln w="12700">
            <a:miter lim="400000"/>
          </a:ln>
        </p:spPr>
      </p:pic>
      <p:sp>
        <p:nvSpPr>
          <p:cNvPr id="745" name="Ready to transform your communications?"/>
          <p:cNvSpPr txBox="1">
            <a:spLocks noGrp="1"/>
          </p:cNvSpPr>
          <p:nvPr>
            <p:ph type="title" idx="4294967295"/>
          </p:nvPr>
        </p:nvSpPr>
        <p:spPr>
          <a:xfrm>
            <a:off x="1967966" y="3415958"/>
            <a:ext cx="8256068" cy="40400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611494">
              <a:lnSpc>
                <a:spcPct val="100000"/>
              </a:lnSpc>
              <a:defRPr sz="1600" b="0" spc="-88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pPr>
              <a:defRPr spc="-106"/>
            </a:pPr>
            <a:r>
              <a:rPr spc="-88"/>
              <a:t>Ready to transform your communications?</a:t>
            </a:r>
          </a:p>
        </p:txBody>
      </p:sp>
      <p:sp>
        <p:nvSpPr>
          <p:cNvPr id="746" name="Schedule a demo…"/>
          <p:cNvSpPr txBox="1">
            <a:spLocks noGrp="1"/>
          </p:cNvSpPr>
          <p:nvPr>
            <p:ph type="body" sz="quarter" idx="4294967295"/>
          </p:nvPr>
        </p:nvSpPr>
        <p:spPr>
          <a:xfrm>
            <a:off x="3517598" y="4378338"/>
            <a:ext cx="6079157" cy="1080518"/>
          </a:xfrm>
          <a:prstGeom prst="rect">
            <a:avLst/>
          </a:prstGeom>
        </p:spPr>
        <p:txBody>
          <a:bodyPr lIns="45719" tIns="45719" rIns="45719" bIns="45719"/>
          <a:lstStyle/>
          <a:p>
            <a:pPr marL="435609" indent="-435609" defTabSz="448055">
              <a:lnSpc>
                <a:spcPct val="100000"/>
              </a:lnSpc>
              <a:spcBef>
                <a:spcPts val="400"/>
              </a:spcBef>
              <a:buClr>
                <a:srgbClr val="B7D053"/>
              </a:buClr>
              <a:buSzPct val="173000"/>
              <a:buFont typeface="Arial"/>
              <a:buChar char="✓"/>
              <a:defRPr sz="1568" b="1">
                <a:solidFill>
                  <a:srgbClr val="535353"/>
                </a:solidFill>
                <a:latin typeface="OpenSansRoman-SemiBold"/>
                <a:ea typeface="OpenSansRoman-SemiBold"/>
                <a:cs typeface="OpenSansRoman-SemiBold"/>
                <a:sym typeface="OpenSansRoman-SemiBold"/>
              </a:defRPr>
            </a:pPr>
            <a:r>
              <a:t>Schedule a demo</a:t>
            </a:r>
          </a:p>
          <a:p>
            <a:pPr marL="435609" indent="-435609" defTabSz="448055">
              <a:lnSpc>
                <a:spcPct val="100000"/>
              </a:lnSpc>
              <a:spcBef>
                <a:spcPts val="400"/>
              </a:spcBef>
              <a:buClr>
                <a:srgbClr val="B7D053"/>
              </a:buClr>
              <a:buSzPct val="173000"/>
              <a:buFont typeface="Arial"/>
              <a:buChar char="✓"/>
              <a:defRPr sz="1568" b="1">
                <a:solidFill>
                  <a:srgbClr val="535353"/>
                </a:solidFill>
                <a:latin typeface="OpenSansRoman-SemiBold"/>
                <a:ea typeface="OpenSansRoman-SemiBold"/>
                <a:cs typeface="OpenSansRoman-SemiBold"/>
                <a:sym typeface="OpenSansRoman-SemiBold"/>
              </a:defRPr>
            </a:pPr>
            <a:r>
              <a:t>Partner with MIX Networks as your Hosted Voice provider</a:t>
            </a:r>
          </a:p>
          <a:p>
            <a:pPr marL="435609" indent="-435609" defTabSz="448055">
              <a:lnSpc>
                <a:spcPct val="100000"/>
              </a:lnSpc>
              <a:spcBef>
                <a:spcPts val="400"/>
              </a:spcBef>
              <a:buClr>
                <a:srgbClr val="B7D053"/>
              </a:buClr>
              <a:buSzPct val="173000"/>
              <a:buFont typeface="Arial"/>
              <a:buChar char="✓"/>
              <a:defRPr sz="1568" b="1">
                <a:solidFill>
                  <a:srgbClr val="535353"/>
                </a:solidFill>
                <a:latin typeface="OpenSansRoman-SemiBold"/>
                <a:ea typeface="OpenSansRoman-SemiBold"/>
                <a:cs typeface="OpenSansRoman-SemiBold"/>
                <a:sym typeface="OpenSansRoman-SemiBold"/>
              </a:defRPr>
            </a:pPr>
            <a:r>
              <a:t>Contact: sales@mixnetworks.com | 863-500-5000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Voodoo Powerpoint Template">
  <a:themeElements>
    <a:clrScheme name="Voodoo Powerpoint Template">
      <a:dk1>
        <a:srgbClr val="222222"/>
      </a:dk1>
      <a:lt1>
        <a:srgbClr val="F0F0F0"/>
      </a:lt1>
      <a:dk2>
        <a:srgbClr val="A7A7A7"/>
      </a:dk2>
      <a:lt2>
        <a:srgbClr val="535353"/>
      </a:lt2>
      <a:accent1>
        <a:srgbClr val="1D46F3"/>
      </a:accent1>
      <a:accent2>
        <a:srgbClr val="FE5757"/>
      </a:accent2>
      <a:accent3>
        <a:srgbClr val="FE0061"/>
      </a:accent3>
      <a:accent4>
        <a:srgbClr val="A905B7"/>
      </a:accent4>
      <a:accent5>
        <a:srgbClr val="7030BD"/>
      </a:accent5>
      <a:accent6>
        <a:srgbClr val="3C4EBC"/>
      </a:accent6>
      <a:hlink>
        <a:srgbClr val="0000FF"/>
      </a:hlink>
      <a:folHlink>
        <a:srgbClr val="FF00FF"/>
      </a:folHlink>
    </a:clrScheme>
    <a:fontScheme name="Voodoo Powerpoint Templat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Voodoo Powerpoint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0F0F0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12700" dir="5400000" rotWithShape="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3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222222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12700" dir="5400000" rotWithShape="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3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222222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Voodoo Powerpoint Template">
  <a:themeElements>
    <a:clrScheme name="Voodoo Powerpoint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D46F3"/>
      </a:accent1>
      <a:accent2>
        <a:srgbClr val="FE5757"/>
      </a:accent2>
      <a:accent3>
        <a:srgbClr val="FE0061"/>
      </a:accent3>
      <a:accent4>
        <a:srgbClr val="A905B7"/>
      </a:accent4>
      <a:accent5>
        <a:srgbClr val="7030BD"/>
      </a:accent5>
      <a:accent6>
        <a:srgbClr val="3C4EBC"/>
      </a:accent6>
      <a:hlink>
        <a:srgbClr val="0000FF"/>
      </a:hlink>
      <a:folHlink>
        <a:srgbClr val="FF00FF"/>
      </a:folHlink>
    </a:clrScheme>
    <a:fontScheme name="Voodoo Powerpoint Templat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Voodoo Powerpoint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0F0F0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12700" dir="5400000" rotWithShape="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3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222222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12700" dir="5400000" rotWithShape="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3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222222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B53024013F5D488CDD518DE2C53FBE" ma:contentTypeVersion="14" ma:contentTypeDescription="Create a new document." ma:contentTypeScope="" ma:versionID="881da958be0fc467d54a740b45d6bde6">
  <xsd:schema xmlns:xsd="http://www.w3.org/2001/XMLSchema" xmlns:xs="http://www.w3.org/2001/XMLSchema" xmlns:p="http://schemas.microsoft.com/office/2006/metadata/properties" xmlns:ns2="e20a94db-f5a6-4015-9a83-3f23a4951053" xmlns:ns3="5f4375ef-afbd-45d4-b8dd-f7a2a37669e7" targetNamespace="http://schemas.microsoft.com/office/2006/metadata/properties" ma:root="true" ma:fieldsID="551fcf734f396f5ced54472bfa6eb77f" ns2:_="" ns3:_="">
    <xsd:import namespace="e20a94db-f5a6-4015-9a83-3f23a4951053"/>
    <xsd:import namespace="5f4375ef-afbd-45d4-b8dd-f7a2a37669e7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0a94db-f5a6-4015-9a83-3f23a4951053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4835e197-1a00-49e2-8239-26eabbe28b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4375ef-afbd-45d4-b8dd-f7a2a37669e7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058cf394-637b-4d98-ba46-63077da291b7}" ma:internalName="TaxCatchAll" ma:showField="CatchAllData" ma:web="5f4375ef-afbd-45d4-b8dd-f7a2a37669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0a94db-f5a6-4015-9a83-3f23a4951053">
      <Terms xmlns="http://schemas.microsoft.com/office/infopath/2007/PartnerControls"/>
    </lcf76f155ced4ddcb4097134ff3c332f>
    <TaxCatchAll xmlns="5f4375ef-afbd-45d4-b8dd-f7a2a37669e7" xsi:nil="true"/>
  </documentManagement>
</p:properties>
</file>

<file path=customXml/itemProps1.xml><?xml version="1.0" encoding="utf-8"?>
<ds:datastoreItem xmlns:ds="http://schemas.openxmlformats.org/officeDocument/2006/customXml" ds:itemID="{3C1597DB-78BD-42A8-B73B-53FD3102BC02}">
  <ds:schemaRefs>
    <ds:schemaRef ds:uri="5f4375ef-afbd-45d4-b8dd-f7a2a37669e7"/>
    <ds:schemaRef ds:uri="e20a94db-f5a6-4015-9a83-3f23a49510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1AD47DF-5B86-4DC1-BDA4-58A63DC41A4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D77DD98-52C8-4D40-A15C-B7063292B858}">
  <ds:schemaRefs>
    <ds:schemaRef ds:uri="5f4375ef-afbd-45d4-b8dd-f7a2a37669e7"/>
    <ds:schemaRef ds:uri="e20a94db-f5a6-4015-9a83-3f23a4951053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779</Words>
  <Application>Microsoft Office PowerPoint</Application>
  <PresentationFormat>Widescreen</PresentationFormat>
  <Paragraphs>101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Montserrat Bold</vt:lpstr>
      <vt:lpstr>Montserrat SemiBold</vt:lpstr>
      <vt:lpstr>Open Sans</vt:lpstr>
      <vt:lpstr>Open Sans SemiBold</vt:lpstr>
      <vt:lpstr>Voodoo Powerpoint Template</vt:lpstr>
      <vt:lpstr>Hosted Voice</vt:lpstr>
      <vt:lpstr>Why Hosted Voice with MIX Networks?</vt:lpstr>
      <vt:lpstr>Management and Reporting Gain complete visibility and control over your entire communications network.</vt:lpstr>
      <vt:lpstr>Reliability and Security Industry-Leading Performance</vt:lpstr>
      <vt:lpstr>Reliability and Security Your business communications protected by enterprise-grade infrastructure.</vt:lpstr>
      <vt:lpstr>MIX Hosted Voice Equipment Flexible hardware options that work with your existing infrastructure.</vt:lpstr>
      <vt:lpstr>MIX Copper Line Replacement Regulatory compliant hardware options that work with your existing infrastructure.</vt:lpstr>
      <vt:lpstr> Bridge the gap between Teams collaboration and enterprise telephony</vt:lpstr>
      <vt:lpstr> MIX handles logistics so resellers can scale faster and deliver professional-grade results.</vt:lpstr>
      <vt:lpstr>Ready to transform your communications?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Nicholas Chambless</cp:lastModifiedBy>
  <cp:revision>7</cp:revision>
  <dcterms:modified xsi:type="dcterms:W3CDTF">2026-05-06T19:44:00Z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0x01010047B53024013F5D488CDD518DE2C53FBE</vt:lpwstr>
  </property>
  <property fmtid="{D5CDD505-2E9C-101B-9397-08002B2CF9AE}" pid="3" name="MediaServiceImageTags">
    <vt:lpwstr/>
  </property>
</Properties>
</file>