
<file path=[Content_Types].xml><?xml version="1.0" encoding="utf-8"?>
<Types xmlns="http://schemas.openxmlformats.org/package/2006/content-types">
  <Default Extension="bmp" ContentType="image/bmp"/>
  <Default Extension="gif" ContentType="image/gif"/>
  <Default Extension="jpeg" ContentType="image/jpg"/>
  <Default Extension="mov" ContentType="application/movie"/>
  <Default Extension="pdf" ContentType="application/pdf"/>
  <Default Extension="png" ContentType="image/png"/>
  <Default Extension="rels" ContentType="application/vnd.openxmlformats-package.relationships+xml"/>
  <Default Extension="tif" ContentType="image/tif"/>
  <Default Extension="vml" ContentType="application/vnd.openxmlformats-officedocument.vmlDrawing"/>
  <Default Extension="xlsx" ContentType="application/vnd.openxmlformats-officedocument.spreadsheetml.sheet"/>
  <Default Extension="xml" ContentType="application/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media/image1.jpeg" ContentType="image/jpeg"/>
  <Override PartName="/ppt/media/image2.jpeg" ContentType="image/jpeg"/>
  <Override PartName="/ppt/media/image3.jpeg" ContentType="image/jpeg"/>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officeDocument/2006/relationships/extended-properties" Target="docProps/app.xml"/><Relationship Id="rId1"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ommentAuthors" Target="commentAuthors.xml"/><Relationship Id="rId21"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viewProps" Target="viewProps.xml"/><Relationship Id="rId16" Type="http://schemas.openxmlformats.org/officeDocument/2006/relationships/slide" Target="slides/slide9.xml"/><Relationship Id="rId20" Type="http://schemas.openxmlformats.org/officeDocument/2006/relationships/customXml" Target="../customXml/item2.xml"/><Relationship Id="rId1" Type="http://schemas.openxmlformats.org/officeDocument/2006/relationships/presProps" Target="presProps.xml"/><Relationship Id="rId6" Type="http://schemas.openxmlformats.org/officeDocument/2006/relationships/theme" Target="theme/theme1.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customXml" Target="../customXml/item1.xml"/><Relationship Id="rId4" Type="http://schemas.openxmlformats.org/officeDocument/2006/relationships/tableStyles" Target="tableStyles.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 Id="rId4"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p:spTree>
      <p:nvGrpSpPr>
        <p:cNvPr id="1" name=""/>
        <p:cNvGrpSpPr/>
        <p:nvPr/>
      </p:nvGrpSpPr>
      <p:grpSpPr>
        <a:xfrm>
          <a:off x="0" y="0"/>
          <a:ext cx="0" cy="0"/>
          <a:chOff x="0" y="0"/>
          <a:chExt cx="0" cy="0"/>
        </a:xfrm>
      </p:grpSpPr>
      <p:pic>
        <p:nvPicPr>
          <p:cNvPr id="17" name="Picture 6" descr="Picture 6"/>
          <p:cNvPicPr>
            <a:picLocks noChangeAspect="1"/>
          </p:cNvPicPr>
          <p:nvPr/>
        </p:nvPicPr>
        <p:blipFill>
          <a:blip r:embed="rId2">
            <a:extLst/>
          </a:blip>
          <a:srcRect l="0" t="0" r="0" b="12635"/>
          <a:stretch>
            <a:fillRect/>
          </a:stretch>
        </p:blipFill>
        <p:spPr>
          <a:xfrm>
            <a:off x="1353" y="0"/>
            <a:ext cx="9141292" cy="4493623"/>
          </a:xfrm>
          <a:prstGeom prst="rect">
            <a:avLst/>
          </a:prstGeom>
          <a:ln w="12700">
            <a:miter lim="400000"/>
          </a:ln>
        </p:spPr>
      </p:pic>
      <p:pic>
        <p:nvPicPr>
          <p:cNvPr id="18" name="Picture 4" descr="Picture 4"/>
          <p:cNvPicPr>
            <a:picLocks noChangeAspect="1"/>
          </p:cNvPicPr>
          <p:nvPr/>
        </p:nvPicPr>
        <p:blipFill>
          <a:blip r:embed="rId3">
            <a:extLst/>
          </a:blip>
          <a:stretch>
            <a:fillRect/>
          </a:stretch>
        </p:blipFill>
        <p:spPr>
          <a:xfrm>
            <a:off x="2687573" y="540766"/>
            <a:ext cx="3778251" cy="660401"/>
          </a:xfrm>
          <a:prstGeom prst="rect">
            <a:avLst/>
          </a:prstGeom>
          <a:ln w="12700">
            <a:miter lim="400000"/>
          </a:ln>
        </p:spPr>
      </p:pic>
      <p:sp>
        <p:nvSpPr>
          <p:cNvPr id="19" name="Title Text"/>
          <p:cNvSpPr txBox="1"/>
          <p:nvPr>
            <p:ph type="title"/>
          </p:nvPr>
        </p:nvSpPr>
        <p:spPr>
          <a:xfrm>
            <a:off x="1143000" y="1532056"/>
            <a:ext cx="6858000" cy="865958"/>
          </a:xfrm>
          <a:prstGeom prst="rect">
            <a:avLst/>
          </a:prstGeom>
        </p:spPr>
        <p:txBody>
          <a:bodyPr anchor="b"/>
          <a:lstStyle>
            <a:lvl1pPr algn="ctr">
              <a:defRPr sz="3200">
                <a:solidFill>
                  <a:srgbClr val="000000"/>
                </a:solidFill>
              </a:defRPr>
            </a:lvl1pPr>
          </a:lstStyle>
          <a:p>
            <a:pPr/>
            <a:r>
              <a:t>Title Text</a:t>
            </a:r>
          </a:p>
        </p:txBody>
      </p:sp>
      <p:sp>
        <p:nvSpPr>
          <p:cNvPr id="20" name="TextBox 9"/>
          <p:cNvSpPr txBox="1"/>
          <p:nvPr/>
        </p:nvSpPr>
        <p:spPr>
          <a:xfrm>
            <a:off x="44364" y="4756544"/>
            <a:ext cx="9052562"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100">
                <a:latin typeface="Open Sans"/>
                <a:ea typeface="Open Sans"/>
                <a:cs typeface="Open Sans"/>
                <a:sym typeface="Open Sans"/>
              </a:defRPr>
            </a:pPr>
            <a:r>
              <a:t>dataremote</a:t>
            </a:r>
            <a:r>
              <a:rPr>
                <a:solidFill>
                  <a:srgbClr val="E1251B"/>
                </a:solidFill>
              </a:rPr>
              <a:t>.com</a:t>
            </a:r>
          </a:p>
        </p:txBody>
      </p:sp>
      <p:pic>
        <p:nvPicPr>
          <p:cNvPr id="21" name="Picture 8" descr="Picture 8"/>
          <p:cNvPicPr>
            <a:picLocks noChangeAspect="1"/>
          </p:cNvPicPr>
          <p:nvPr/>
        </p:nvPicPr>
        <p:blipFill>
          <a:blip r:embed="rId4">
            <a:extLst/>
          </a:blip>
          <a:stretch>
            <a:fillRect/>
          </a:stretch>
        </p:blipFill>
        <p:spPr>
          <a:xfrm>
            <a:off x="2834639" y="552666"/>
            <a:ext cx="3474722" cy="607348"/>
          </a:xfrm>
          <a:prstGeom prst="rect">
            <a:avLst/>
          </a:prstGeom>
          <a:ln w="12700">
            <a:miter lim="400000"/>
          </a:ln>
        </p:spPr>
      </p:pic>
      <p:sp>
        <p:nvSpPr>
          <p:cNvPr id="22" name="Rectangle 7"/>
          <p:cNvSpPr/>
          <p:nvPr/>
        </p:nvSpPr>
        <p:spPr>
          <a:xfrm>
            <a:off x="-1" y="5071147"/>
            <a:ext cx="9142647" cy="84332"/>
          </a:xfrm>
          <a:prstGeom prst="rect">
            <a:avLst/>
          </a:prstGeom>
          <a:solidFill>
            <a:srgbClr val="E1251B"/>
          </a:solidFill>
          <a:ln w="12700">
            <a:miter lim="400000"/>
          </a:ln>
        </p:spPr>
        <p:txBody>
          <a:bodyPr lIns="45719" rIns="45719" anchor="ctr"/>
          <a:lstStyle/>
          <a:p>
            <a:pPr algn="ctr">
              <a:defRPr>
                <a:solidFill>
                  <a:srgbClr val="FFFFFF"/>
                </a:solidFill>
              </a:defRPr>
            </a:pP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30" name="Rectangle 3"/>
          <p:cNvSpPr/>
          <p:nvPr/>
        </p:nvSpPr>
        <p:spPr>
          <a:xfrm>
            <a:off x="0" y="0"/>
            <a:ext cx="3718282" cy="5143500"/>
          </a:xfrm>
          <a:prstGeom prst="rect">
            <a:avLst/>
          </a:prstGeom>
          <a:solidFill>
            <a:srgbClr val="9D9D9C"/>
          </a:solidFill>
          <a:ln w="12700">
            <a:miter lim="400000"/>
          </a:ln>
        </p:spPr>
        <p:txBody>
          <a:bodyPr lIns="45719" rIns="45719" anchor="ctr"/>
          <a:lstStyle/>
          <a:p>
            <a:pPr algn="ctr">
              <a:defRPr>
                <a:solidFill>
                  <a:srgbClr val="FFFFFF"/>
                </a:solidFill>
              </a:defRPr>
            </a:pPr>
          </a:p>
        </p:txBody>
      </p:sp>
      <p:pic>
        <p:nvPicPr>
          <p:cNvPr id="31" name="Picture 4" descr="Picture 4"/>
          <p:cNvPicPr>
            <a:picLocks noChangeAspect="1"/>
          </p:cNvPicPr>
          <p:nvPr/>
        </p:nvPicPr>
        <p:blipFill>
          <a:blip r:embed="rId2">
            <a:extLst/>
          </a:blip>
          <a:srcRect l="51538" t="0" r="0" b="0"/>
          <a:stretch>
            <a:fillRect/>
          </a:stretch>
        </p:blipFill>
        <p:spPr>
          <a:xfrm>
            <a:off x="4712595" y="0"/>
            <a:ext cx="4430051" cy="5143500"/>
          </a:xfrm>
          <a:prstGeom prst="rect">
            <a:avLst/>
          </a:prstGeom>
          <a:ln w="12700">
            <a:miter lim="400000"/>
          </a:ln>
        </p:spPr>
      </p:pic>
      <p:sp>
        <p:nvSpPr>
          <p:cNvPr id="32" name="Title Text"/>
          <p:cNvSpPr txBox="1"/>
          <p:nvPr>
            <p:ph type="title"/>
          </p:nvPr>
        </p:nvSpPr>
        <p:spPr>
          <a:xfrm>
            <a:off x="381000" y="2112264"/>
            <a:ext cx="2928257" cy="1075183"/>
          </a:xfrm>
          <a:prstGeom prst="rect">
            <a:avLst/>
          </a:prstGeom>
        </p:spPr>
        <p:txBody>
          <a:bodyPr/>
          <a:lstStyle>
            <a:lvl1pPr>
              <a:defRPr sz="3200">
                <a:solidFill>
                  <a:srgbClr val="FFFFFF"/>
                </a:solidFill>
              </a:defRPr>
            </a:lvl1pPr>
          </a:lstStyle>
          <a:p>
            <a:pPr/>
            <a:r>
              <a:t>Title Text</a:t>
            </a:r>
          </a:p>
        </p:txBody>
      </p:sp>
      <p:sp>
        <p:nvSpPr>
          <p:cNvPr id="33" name="Body Level One…"/>
          <p:cNvSpPr txBox="1"/>
          <p:nvPr>
            <p:ph type="body" sz="half" idx="1"/>
          </p:nvPr>
        </p:nvSpPr>
        <p:spPr>
          <a:xfrm>
            <a:off x="4345576" y="1060703"/>
            <a:ext cx="4169774" cy="3447289"/>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34" name="Picture 8" descr="Picture 8"/>
          <p:cNvPicPr>
            <a:picLocks noChangeAspect="1"/>
          </p:cNvPicPr>
          <p:nvPr/>
        </p:nvPicPr>
        <p:blipFill>
          <a:blip r:embed="rId3">
            <a:extLst/>
          </a:blip>
          <a:stretch>
            <a:fillRect/>
          </a:stretch>
        </p:blipFill>
        <p:spPr>
          <a:xfrm>
            <a:off x="306070" y="314409"/>
            <a:ext cx="2454548" cy="429031"/>
          </a:xfrm>
          <a:prstGeom prst="rect">
            <a:avLst/>
          </a:prstGeom>
          <a:ln w="12700">
            <a:miter lim="400000"/>
          </a:ln>
        </p:spPr>
      </p:pic>
      <p:sp>
        <p:nvSpPr>
          <p:cNvPr id="35" name="TextBox 9"/>
          <p:cNvSpPr txBox="1"/>
          <p:nvPr/>
        </p:nvSpPr>
        <p:spPr>
          <a:xfrm>
            <a:off x="7804644" y="4790090"/>
            <a:ext cx="1088639"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000">
                <a:latin typeface="Open Sans"/>
                <a:ea typeface="Open Sans"/>
                <a:cs typeface="Open Sans"/>
                <a:sym typeface="Open Sans"/>
              </a:defRPr>
            </a:pPr>
            <a:r>
              <a:t>dataremote</a:t>
            </a:r>
            <a:r>
              <a:rPr>
                <a:solidFill>
                  <a:srgbClr val="E1251B"/>
                </a:solidFill>
              </a:rPr>
              <a:t>.com</a:t>
            </a:r>
          </a:p>
        </p:txBody>
      </p:sp>
      <p:sp>
        <p:nvSpPr>
          <p:cNvPr id="3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and Content">
    <p:spTree>
      <p:nvGrpSpPr>
        <p:cNvPr id="1" name=""/>
        <p:cNvGrpSpPr/>
        <p:nvPr/>
      </p:nvGrpSpPr>
      <p:grpSpPr>
        <a:xfrm>
          <a:off x="0" y="0"/>
          <a:ext cx="0" cy="0"/>
          <a:chOff x="0" y="0"/>
          <a:chExt cx="0" cy="0"/>
        </a:xfrm>
      </p:grpSpPr>
      <p:sp>
        <p:nvSpPr>
          <p:cNvPr id="43" name="Title Text"/>
          <p:cNvSpPr txBox="1"/>
          <p:nvPr>
            <p:ph type="title"/>
          </p:nvPr>
        </p:nvSpPr>
        <p:spPr>
          <a:prstGeom prst="rect">
            <a:avLst/>
          </a:prstGeom>
        </p:spPr>
        <p:txBody>
          <a:bodyPr/>
          <a:lstStyle/>
          <a:p>
            <a:pPr/>
            <a:r>
              <a:t>Title Text</a:t>
            </a:r>
          </a:p>
        </p:txBody>
      </p:sp>
      <p:sp>
        <p:nvSpPr>
          <p:cNvPr id="44"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pic>
        <p:nvPicPr>
          <p:cNvPr id="52" name="Picture 4" descr="Picture 4"/>
          <p:cNvPicPr>
            <a:picLocks noChangeAspect="1"/>
          </p:cNvPicPr>
          <p:nvPr/>
        </p:nvPicPr>
        <p:blipFill>
          <a:blip r:embed="rId2">
            <a:extLst/>
          </a:blip>
          <a:srcRect l="0" t="0" r="0" b="33156"/>
          <a:stretch>
            <a:fillRect/>
          </a:stretch>
        </p:blipFill>
        <p:spPr>
          <a:xfrm>
            <a:off x="1353" y="-1"/>
            <a:ext cx="9141292" cy="3438146"/>
          </a:xfrm>
          <a:prstGeom prst="rect">
            <a:avLst/>
          </a:prstGeom>
          <a:ln w="12700">
            <a:miter lim="400000"/>
          </a:ln>
        </p:spPr>
      </p:pic>
      <p:sp>
        <p:nvSpPr>
          <p:cNvPr id="53" name="Title Text"/>
          <p:cNvSpPr txBox="1"/>
          <p:nvPr>
            <p:ph type="title"/>
          </p:nvPr>
        </p:nvSpPr>
        <p:spPr>
          <a:xfrm>
            <a:off x="623887" y="3452857"/>
            <a:ext cx="8209372" cy="780814"/>
          </a:xfrm>
          <a:prstGeom prst="rect">
            <a:avLst/>
          </a:prstGeom>
        </p:spPr>
        <p:txBody>
          <a:bodyPr anchor="b"/>
          <a:lstStyle>
            <a:lvl1pPr>
              <a:defRPr sz="3600">
                <a:solidFill>
                  <a:srgbClr val="6A6A6A"/>
                </a:solidFill>
              </a:defRPr>
            </a:lvl1pPr>
          </a:lstStyle>
          <a:p>
            <a:pPr/>
            <a:r>
              <a:t>Title Text</a:t>
            </a:r>
          </a:p>
        </p:txBody>
      </p:sp>
      <p:sp>
        <p:nvSpPr>
          <p:cNvPr id="54" name="Body Level One…"/>
          <p:cNvSpPr txBox="1"/>
          <p:nvPr>
            <p:ph type="body" sz="quarter" idx="1"/>
          </p:nvPr>
        </p:nvSpPr>
        <p:spPr>
          <a:xfrm>
            <a:off x="623887" y="4233671"/>
            <a:ext cx="8209372" cy="388431"/>
          </a:xfrm>
          <a:prstGeom prst="rect">
            <a:avLst/>
          </a:prstGeom>
        </p:spPr>
        <p:txBody>
          <a:bodyPr anchor="ctr"/>
          <a:lstStyle>
            <a:lvl1pPr marL="0" indent="0">
              <a:buSzTx/>
              <a:buFontTx/>
              <a:buNone/>
              <a:defRPr sz="1600">
                <a:solidFill>
                  <a:srgbClr val="E1251B"/>
                </a:solidFill>
              </a:defRPr>
            </a:lvl1pPr>
            <a:lvl2pPr marL="0" indent="342900">
              <a:buSzTx/>
              <a:buFontTx/>
              <a:buNone/>
              <a:defRPr sz="1600">
                <a:solidFill>
                  <a:srgbClr val="E1251B"/>
                </a:solidFill>
              </a:defRPr>
            </a:lvl2pPr>
            <a:lvl3pPr marL="0" indent="685800">
              <a:buSzTx/>
              <a:buFontTx/>
              <a:buNone/>
              <a:defRPr sz="1600">
                <a:solidFill>
                  <a:srgbClr val="E1251B"/>
                </a:solidFill>
              </a:defRPr>
            </a:lvl3pPr>
            <a:lvl4pPr marL="0" indent="1028700">
              <a:buSzTx/>
              <a:buFontTx/>
              <a:buNone/>
              <a:defRPr sz="1600">
                <a:solidFill>
                  <a:srgbClr val="E1251B"/>
                </a:solidFill>
              </a:defRPr>
            </a:lvl4pPr>
            <a:lvl5pPr marL="0" indent="1371600">
              <a:buSzTx/>
              <a:buFontTx/>
              <a:buNone/>
              <a:defRPr sz="1600">
                <a:solidFill>
                  <a:srgbClr val="E1251B"/>
                </a:solidFill>
              </a:defRPr>
            </a:lvl5pPr>
          </a:lstStyle>
          <a:p>
            <a:pPr/>
            <a:r>
              <a:t>Body Level One</a:t>
            </a:r>
          </a:p>
          <a:p>
            <a:pPr lvl="1"/>
            <a:r>
              <a:t>Body Level Two</a:t>
            </a:r>
          </a:p>
          <a:p>
            <a:pPr lvl="2"/>
            <a:r>
              <a:t>Body Level Three</a:t>
            </a:r>
          </a:p>
          <a:p>
            <a:pPr lvl="3"/>
            <a:r>
              <a:t>Body Level Four</a:t>
            </a:r>
          </a:p>
          <a:p>
            <a:pPr lvl="4"/>
            <a:r>
              <a:t>Body Level Five</a:t>
            </a:r>
          </a:p>
        </p:txBody>
      </p:sp>
      <p:pic>
        <p:nvPicPr>
          <p:cNvPr id="55" name="Picture 5" descr="Picture 5"/>
          <p:cNvPicPr>
            <a:picLocks noChangeAspect="1"/>
          </p:cNvPicPr>
          <p:nvPr/>
        </p:nvPicPr>
        <p:blipFill>
          <a:blip r:embed="rId3">
            <a:extLst/>
          </a:blip>
          <a:stretch>
            <a:fillRect/>
          </a:stretch>
        </p:blipFill>
        <p:spPr>
          <a:xfrm>
            <a:off x="612648" y="416829"/>
            <a:ext cx="3474721" cy="607347"/>
          </a:xfrm>
          <a:prstGeom prst="rect">
            <a:avLst/>
          </a:prstGeom>
          <a:ln w="12700">
            <a:miter lim="400000"/>
          </a:ln>
        </p:spPr>
      </p:pic>
      <p:sp>
        <p:nvSpPr>
          <p:cNvPr id="56" name="TextBox 7"/>
          <p:cNvSpPr txBox="1"/>
          <p:nvPr/>
        </p:nvSpPr>
        <p:spPr>
          <a:xfrm>
            <a:off x="7691824" y="4712004"/>
            <a:ext cx="1158650"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000">
                <a:latin typeface="Open Sans"/>
                <a:ea typeface="Open Sans"/>
                <a:cs typeface="Open Sans"/>
                <a:sym typeface="Open Sans"/>
              </a:defRPr>
            </a:pPr>
            <a:r>
              <a:rPr>
                <a:solidFill>
                  <a:srgbClr val="616161"/>
                </a:solidFill>
              </a:rPr>
              <a:t>mixnetworks</a:t>
            </a:r>
            <a:r>
              <a:rPr>
                <a:solidFill>
                  <a:srgbClr val="538CAF"/>
                </a:solidFill>
              </a:rPr>
              <a:t>.com</a:t>
            </a:r>
          </a:p>
        </p:txBody>
      </p:sp>
      <p:sp>
        <p:nvSpPr>
          <p:cNvPr id="57" name="Rectangle 9"/>
          <p:cNvSpPr/>
          <p:nvPr/>
        </p:nvSpPr>
        <p:spPr>
          <a:xfrm>
            <a:off x="677" y="5071147"/>
            <a:ext cx="9142646" cy="84332"/>
          </a:xfrm>
          <a:prstGeom prst="rect">
            <a:avLst/>
          </a:prstGeom>
          <a:solidFill>
            <a:srgbClr val="538CAF"/>
          </a:solidFill>
          <a:ln w="12700">
            <a:miter lim="400000"/>
          </a:ln>
        </p:spPr>
        <p:txBody>
          <a:bodyPr lIns="45719" rIns="45719" anchor="ctr"/>
          <a:lstStyle/>
          <a:p>
            <a:pPr algn="ctr">
              <a:defRPr>
                <a:solidFill>
                  <a:srgbClr val="FFFFFF"/>
                </a:solidFill>
              </a:defRPr>
            </a:pPr>
          </a:p>
        </p:txBody>
      </p:sp>
      <p:pic>
        <p:nvPicPr>
          <p:cNvPr id="58" name="MIXLogo_HighRes.png" descr="MIXLogo_HighRes.png"/>
          <p:cNvPicPr>
            <a:picLocks noChangeAspect="1"/>
          </p:cNvPicPr>
          <p:nvPr/>
        </p:nvPicPr>
        <p:blipFill>
          <a:blip r:embed="rId4">
            <a:extLst/>
          </a:blip>
          <a:stretch>
            <a:fillRect/>
          </a:stretch>
        </p:blipFill>
        <p:spPr>
          <a:xfrm>
            <a:off x="7092406" y="209484"/>
            <a:ext cx="1300846" cy="855279"/>
          </a:xfrm>
          <a:prstGeom prst="rect">
            <a:avLst/>
          </a:prstGeom>
          <a:ln w="12700">
            <a:miter lim="400000"/>
          </a:ln>
        </p:spPr>
      </p:pic>
      <p:sp>
        <p:nvSpPr>
          <p:cNvPr id="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pic>
        <p:nvPicPr>
          <p:cNvPr id="66" name="Picture 4" descr="Picture 4"/>
          <p:cNvPicPr>
            <a:picLocks noChangeAspect="1"/>
          </p:cNvPicPr>
          <p:nvPr/>
        </p:nvPicPr>
        <p:blipFill>
          <a:blip r:embed="rId2">
            <a:extLst/>
          </a:blip>
          <a:srcRect l="0" t="0" r="0" b="12356"/>
          <a:stretch>
            <a:fillRect/>
          </a:stretch>
        </p:blipFill>
        <p:spPr>
          <a:xfrm>
            <a:off x="1353" y="-1"/>
            <a:ext cx="9141292" cy="4507993"/>
          </a:xfrm>
          <a:prstGeom prst="rect">
            <a:avLst/>
          </a:prstGeom>
          <a:ln w="12700">
            <a:miter lim="400000"/>
          </a:ln>
        </p:spPr>
      </p:pic>
      <p:pic>
        <p:nvPicPr>
          <p:cNvPr id="67" name="Picture 6" descr="Picture 6"/>
          <p:cNvPicPr>
            <a:picLocks noChangeAspect="1"/>
          </p:cNvPicPr>
          <p:nvPr/>
        </p:nvPicPr>
        <p:blipFill>
          <a:blip r:embed="rId3">
            <a:extLst/>
          </a:blip>
          <a:stretch>
            <a:fillRect/>
          </a:stretch>
        </p:blipFill>
        <p:spPr>
          <a:xfrm>
            <a:off x="147469" y="4653594"/>
            <a:ext cx="1556509" cy="272063"/>
          </a:xfrm>
          <a:prstGeom prst="rect">
            <a:avLst/>
          </a:prstGeom>
          <a:ln w="12700">
            <a:miter lim="400000"/>
          </a:ln>
        </p:spPr>
      </p:pic>
      <p:sp>
        <p:nvSpPr>
          <p:cNvPr id="68" name="Title Text"/>
          <p:cNvSpPr txBox="1"/>
          <p:nvPr>
            <p:ph type="title"/>
          </p:nvPr>
        </p:nvSpPr>
        <p:spPr>
          <a:prstGeom prst="rect">
            <a:avLst/>
          </a:prstGeom>
        </p:spPr>
        <p:txBody>
          <a:bodyPr/>
          <a:lstStyle>
            <a:lvl1pPr>
              <a:defRPr>
                <a:solidFill>
                  <a:srgbClr val="606160"/>
                </a:solidFill>
                <a:latin typeface="Open Sans Semibold"/>
                <a:ea typeface="Open Sans Semibold"/>
                <a:cs typeface="Open Sans Semibold"/>
                <a:sym typeface="Open Sans Semibold"/>
              </a:defRPr>
            </a:lvl1pPr>
          </a:lstStyle>
          <a:p>
            <a:pPr/>
            <a:r>
              <a:t>Title Text</a:t>
            </a:r>
          </a:p>
        </p:txBody>
      </p:sp>
      <p:sp>
        <p:nvSpPr>
          <p:cNvPr id="69" name="TextBox 2"/>
          <p:cNvSpPr txBox="1"/>
          <p:nvPr/>
        </p:nvSpPr>
        <p:spPr>
          <a:xfrm>
            <a:off x="2956358" y="4586965"/>
            <a:ext cx="4546847" cy="32301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800">
                <a:solidFill>
                  <a:srgbClr val="444444"/>
                </a:solidFill>
              </a:defRPr>
            </a:lvl1pPr>
          </a:lstStyle>
          <a:p>
            <a:pPr/>
            <a:r>
              <a:t>Confidential &amp; proprietary materials  for authorized MIX Networks and DataRemote personnel &amp; outside agencies only.  Use, disclosure or distribution of this material is not permitted except by written agreement.</a:t>
            </a:r>
          </a:p>
        </p:txBody>
      </p:sp>
      <p:sp>
        <p:nvSpPr>
          <p:cNvPr id="70" name="TextBox 7"/>
          <p:cNvSpPr txBox="1"/>
          <p:nvPr/>
        </p:nvSpPr>
        <p:spPr>
          <a:xfrm>
            <a:off x="7691824" y="4613854"/>
            <a:ext cx="1158650"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000">
                <a:latin typeface="Open Sans"/>
                <a:ea typeface="Open Sans"/>
                <a:cs typeface="Open Sans"/>
                <a:sym typeface="Open Sans"/>
              </a:defRPr>
            </a:pPr>
            <a:r>
              <a:rPr>
                <a:solidFill>
                  <a:srgbClr val="616161"/>
                </a:solidFill>
              </a:rPr>
              <a:t>mixnetworks</a:t>
            </a:r>
            <a:r>
              <a:rPr>
                <a:solidFill>
                  <a:srgbClr val="538CAF"/>
                </a:solidFill>
              </a:rPr>
              <a:t>.com</a:t>
            </a:r>
          </a:p>
        </p:txBody>
      </p:sp>
      <p:sp>
        <p:nvSpPr>
          <p:cNvPr id="71" name="Rectangle 9"/>
          <p:cNvSpPr/>
          <p:nvPr/>
        </p:nvSpPr>
        <p:spPr>
          <a:xfrm>
            <a:off x="677" y="5071147"/>
            <a:ext cx="9142646" cy="84332"/>
          </a:xfrm>
          <a:prstGeom prst="rect">
            <a:avLst/>
          </a:prstGeom>
          <a:solidFill>
            <a:srgbClr val="538CAF"/>
          </a:solidFill>
          <a:ln w="12700">
            <a:miter lim="400000"/>
          </a:ln>
        </p:spPr>
        <p:txBody>
          <a:bodyPr lIns="45719" rIns="45719" anchor="ctr"/>
          <a:lstStyle/>
          <a:p>
            <a:pPr algn="ctr">
              <a:defRPr>
                <a:solidFill>
                  <a:srgbClr val="FFFFFF"/>
                </a:solidFill>
              </a:defRPr>
            </a:pPr>
          </a:p>
        </p:txBody>
      </p:sp>
      <p:pic>
        <p:nvPicPr>
          <p:cNvPr id="72" name="MIXLogo_HighRes.png" descr="MIXLogo_HighRes.png"/>
          <p:cNvPicPr>
            <a:picLocks noChangeAspect="1"/>
          </p:cNvPicPr>
          <p:nvPr/>
        </p:nvPicPr>
        <p:blipFill>
          <a:blip r:embed="rId4">
            <a:extLst/>
          </a:blip>
          <a:stretch>
            <a:fillRect/>
          </a:stretch>
        </p:blipFill>
        <p:spPr>
          <a:xfrm>
            <a:off x="2021931" y="4485854"/>
            <a:ext cx="616474" cy="405319"/>
          </a:xfrm>
          <a:prstGeom prst="rect">
            <a:avLst/>
          </a:prstGeom>
          <a:ln w="12700">
            <a:miter lim="400000"/>
          </a:ln>
        </p:spPr>
      </p:pic>
      <p:sp>
        <p:nvSpPr>
          <p:cNvPr id="7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80" name="Picture 4" descr="Picture 4"/>
          <p:cNvPicPr>
            <a:picLocks noChangeAspect="1"/>
          </p:cNvPicPr>
          <p:nvPr/>
        </p:nvPicPr>
        <p:blipFill>
          <a:blip r:embed="rId2">
            <a:extLst/>
          </a:blip>
          <a:srcRect l="0" t="0" r="0" b="12356"/>
          <a:stretch>
            <a:fillRect/>
          </a:stretch>
        </p:blipFill>
        <p:spPr>
          <a:xfrm>
            <a:off x="1353" y="-1"/>
            <a:ext cx="9141292" cy="4507993"/>
          </a:xfrm>
          <a:prstGeom prst="rect">
            <a:avLst/>
          </a:prstGeom>
          <a:ln w="12700">
            <a:miter lim="400000"/>
          </a:ln>
        </p:spPr>
      </p:pic>
      <p:sp>
        <p:nvSpPr>
          <p:cNvPr id="81" name="TextBox 8"/>
          <p:cNvSpPr txBox="1"/>
          <p:nvPr/>
        </p:nvSpPr>
        <p:spPr>
          <a:xfrm>
            <a:off x="7804644" y="4790090"/>
            <a:ext cx="1088639"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000">
                <a:latin typeface="Open Sans"/>
                <a:ea typeface="Open Sans"/>
                <a:cs typeface="Open Sans"/>
                <a:sym typeface="Open Sans"/>
              </a:defRPr>
            </a:pPr>
            <a:r>
              <a:t>dataremote</a:t>
            </a:r>
            <a:r>
              <a:rPr>
                <a:solidFill>
                  <a:srgbClr val="E1251B"/>
                </a:solidFill>
              </a:rPr>
              <a:t>.com</a:t>
            </a:r>
          </a:p>
        </p:txBody>
      </p:sp>
      <p:sp>
        <p:nvSpPr>
          <p:cNvPr id="82" name="Rectangle 3"/>
          <p:cNvSpPr/>
          <p:nvPr/>
        </p:nvSpPr>
        <p:spPr>
          <a:xfrm>
            <a:off x="-1" y="5071147"/>
            <a:ext cx="9142647" cy="84332"/>
          </a:xfrm>
          <a:prstGeom prst="rect">
            <a:avLst/>
          </a:prstGeom>
          <a:solidFill>
            <a:srgbClr val="E1251B"/>
          </a:solidFill>
          <a:ln w="12700">
            <a:miter lim="400000"/>
          </a:ln>
        </p:spPr>
        <p:txBody>
          <a:bodyPr lIns="45719" rIns="45719" anchor="ctr"/>
          <a:lstStyle/>
          <a:p>
            <a:pPr algn="ctr">
              <a:defRPr>
                <a:solidFill>
                  <a:srgbClr val="FFFFFF"/>
                </a:solidFill>
              </a:defRPr>
            </a:pPr>
          </a:p>
        </p:txBody>
      </p:sp>
      <p:pic>
        <p:nvPicPr>
          <p:cNvPr id="83" name="Picture 6" descr="Picture 6"/>
          <p:cNvPicPr>
            <a:picLocks noChangeAspect="1"/>
          </p:cNvPicPr>
          <p:nvPr/>
        </p:nvPicPr>
        <p:blipFill>
          <a:blip r:embed="rId3">
            <a:extLst/>
          </a:blip>
          <a:stretch>
            <a:fillRect/>
          </a:stretch>
        </p:blipFill>
        <p:spPr>
          <a:xfrm>
            <a:off x="533549" y="4757377"/>
            <a:ext cx="1556509" cy="272063"/>
          </a:xfrm>
          <a:prstGeom prst="rect">
            <a:avLst/>
          </a:prstGeom>
          <a:ln w="12700">
            <a:miter lim="400000"/>
          </a:ln>
        </p:spPr>
      </p:pic>
      <p:sp>
        <p:nvSpPr>
          <p:cNvPr id="84" name="TextBox 1"/>
          <p:cNvSpPr txBox="1"/>
          <p:nvPr/>
        </p:nvSpPr>
        <p:spPr>
          <a:xfrm>
            <a:off x="2769393" y="4756151"/>
            <a:ext cx="4264420" cy="32301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800"/>
            </a:lvl1pPr>
          </a:lstStyle>
          <a:p>
            <a:pPr/>
            <a:r>
              <a:t>Confidential &amp; proprietary materials  for authorized DataRemote personnel &amp; outside agencies only.  Use, disclosure or distribution of this material is not permitted  except by written agreement.</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Picture 4" descr="Picture 4"/>
          <p:cNvPicPr>
            <a:picLocks noChangeAspect="1"/>
          </p:cNvPicPr>
          <p:nvPr/>
        </p:nvPicPr>
        <p:blipFill>
          <a:blip r:embed="rId2">
            <a:extLst/>
          </a:blip>
          <a:srcRect l="0" t="0" r="0" b="12356"/>
          <a:stretch>
            <a:fillRect/>
          </a:stretch>
        </p:blipFill>
        <p:spPr>
          <a:xfrm>
            <a:off x="1353" y="-1"/>
            <a:ext cx="9141292" cy="4507993"/>
          </a:xfrm>
          <a:prstGeom prst="rect">
            <a:avLst/>
          </a:prstGeom>
          <a:ln w="12700">
            <a:miter lim="400000"/>
          </a:ln>
        </p:spPr>
      </p:pic>
      <p:sp>
        <p:nvSpPr>
          <p:cNvPr id="3" name="Title Text"/>
          <p:cNvSpPr txBox="1"/>
          <p:nvPr>
            <p:ph type="title"/>
          </p:nvPr>
        </p:nvSpPr>
        <p:spPr>
          <a:xfrm>
            <a:off x="628650" y="273843"/>
            <a:ext cx="7886700" cy="497302"/>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4" name="Body Level One…"/>
          <p:cNvSpPr txBox="1"/>
          <p:nvPr>
            <p:ph type="body" idx="1"/>
          </p:nvPr>
        </p:nvSpPr>
        <p:spPr>
          <a:xfrm>
            <a:off x="628650" y="938462"/>
            <a:ext cx="7886700" cy="356953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pic>
        <p:nvPicPr>
          <p:cNvPr id="5" name="Picture 6" descr="Picture 6"/>
          <p:cNvPicPr>
            <a:picLocks noChangeAspect="1"/>
          </p:cNvPicPr>
          <p:nvPr/>
        </p:nvPicPr>
        <p:blipFill>
          <a:blip r:embed="rId3">
            <a:extLst/>
          </a:blip>
          <a:stretch>
            <a:fillRect/>
          </a:stretch>
        </p:blipFill>
        <p:spPr>
          <a:xfrm>
            <a:off x="147469" y="4653594"/>
            <a:ext cx="1556509" cy="272063"/>
          </a:xfrm>
          <a:prstGeom prst="rect">
            <a:avLst/>
          </a:prstGeom>
          <a:ln w="12700">
            <a:miter lim="400000"/>
          </a:ln>
        </p:spPr>
      </p:pic>
      <p:sp>
        <p:nvSpPr>
          <p:cNvPr id="6" name="TextBox 2"/>
          <p:cNvSpPr txBox="1"/>
          <p:nvPr/>
        </p:nvSpPr>
        <p:spPr>
          <a:xfrm>
            <a:off x="2956358" y="4586965"/>
            <a:ext cx="4546847" cy="32301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800">
                <a:solidFill>
                  <a:srgbClr val="444444"/>
                </a:solidFill>
              </a:defRPr>
            </a:lvl1pPr>
          </a:lstStyle>
          <a:p>
            <a:pPr/>
            <a:r>
              <a:t>Confidential &amp; proprietary materials  for authorized MIX Networks and DataRemote personnel &amp; outside agencies only.  Use, disclosure or distribution of this material is not permitted except by written agreement.</a:t>
            </a:r>
          </a:p>
        </p:txBody>
      </p:sp>
      <p:sp>
        <p:nvSpPr>
          <p:cNvPr id="7" name="TextBox 7"/>
          <p:cNvSpPr txBox="1"/>
          <p:nvPr/>
        </p:nvSpPr>
        <p:spPr>
          <a:xfrm>
            <a:off x="7691824" y="4613854"/>
            <a:ext cx="1158650"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000">
                <a:latin typeface="Open Sans"/>
                <a:ea typeface="Open Sans"/>
                <a:cs typeface="Open Sans"/>
                <a:sym typeface="Open Sans"/>
              </a:defRPr>
            </a:pPr>
            <a:r>
              <a:rPr>
                <a:solidFill>
                  <a:srgbClr val="616161"/>
                </a:solidFill>
              </a:rPr>
              <a:t>mixnetworks</a:t>
            </a:r>
            <a:r>
              <a:rPr>
                <a:solidFill>
                  <a:srgbClr val="538CAF"/>
                </a:solidFill>
              </a:rPr>
              <a:t>.com</a:t>
            </a:r>
          </a:p>
        </p:txBody>
      </p:sp>
      <p:sp>
        <p:nvSpPr>
          <p:cNvPr id="8" name="Rectangle 9"/>
          <p:cNvSpPr/>
          <p:nvPr/>
        </p:nvSpPr>
        <p:spPr>
          <a:xfrm>
            <a:off x="677" y="5071147"/>
            <a:ext cx="9142646" cy="84332"/>
          </a:xfrm>
          <a:prstGeom prst="rect">
            <a:avLst/>
          </a:prstGeom>
          <a:solidFill>
            <a:srgbClr val="538CAF"/>
          </a:solidFill>
          <a:ln w="12700">
            <a:miter lim="400000"/>
          </a:ln>
        </p:spPr>
        <p:txBody>
          <a:bodyPr lIns="45719" rIns="45719" anchor="ctr"/>
          <a:lstStyle/>
          <a:p>
            <a:pPr algn="ctr">
              <a:defRPr>
                <a:solidFill>
                  <a:srgbClr val="FFFFFF"/>
                </a:solidFill>
              </a:defRPr>
            </a:pPr>
          </a:p>
        </p:txBody>
      </p:sp>
      <p:pic>
        <p:nvPicPr>
          <p:cNvPr id="9" name="MIXLogo_HighRes.png" descr="MIXLogo_HighRes.png"/>
          <p:cNvPicPr>
            <a:picLocks noChangeAspect="1"/>
          </p:cNvPicPr>
          <p:nvPr/>
        </p:nvPicPr>
        <p:blipFill>
          <a:blip r:embed="rId4">
            <a:extLst/>
          </a:blip>
          <a:stretch>
            <a:fillRect/>
          </a:stretch>
        </p:blipFill>
        <p:spPr>
          <a:xfrm>
            <a:off x="2021931" y="4485854"/>
            <a:ext cx="616474" cy="405319"/>
          </a:xfrm>
          <a:prstGeom prst="rect">
            <a:avLst/>
          </a:prstGeom>
          <a:ln w="12700">
            <a:miter lim="400000"/>
          </a:ln>
        </p:spPr>
      </p:pic>
      <p:sp>
        <p:nvSpPr>
          <p:cNvPr id="10" name="Slide Number"/>
          <p:cNvSpPr txBox="1"/>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Lst>
  <p:transition xmlns:p14="http://schemas.microsoft.com/office/powerpoint/2010/main" spd="med" advClick="1"/>
  <p:txStyles>
    <p:titleStyle>
      <a:lvl1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1pPr>
      <a:lvl2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2pPr>
      <a:lvl3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3pPr>
      <a:lvl4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4pPr>
      <a:lvl5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5pPr>
      <a:lvl6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6pPr>
      <a:lvl7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7pPr>
      <a:lvl8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8pPr>
      <a:lvl9pPr marL="0" marR="0" indent="0" algn="l" defTabSz="685800" latinLnBrk="0">
        <a:lnSpc>
          <a:spcPct val="90000"/>
        </a:lnSpc>
        <a:spcBef>
          <a:spcPts val="0"/>
        </a:spcBef>
        <a:spcAft>
          <a:spcPts val="0"/>
        </a:spcAft>
        <a:buClrTx/>
        <a:buSzTx/>
        <a:buFontTx/>
        <a:buNone/>
        <a:tabLst/>
        <a:defRPr b="0" baseline="0" cap="none" i="0" spc="0" strike="noStrike" sz="2800" u="none">
          <a:solidFill>
            <a:srgbClr val="656565"/>
          </a:solidFill>
          <a:uFillTx/>
          <a:latin typeface="Open Sans Light"/>
          <a:ea typeface="Open Sans Light"/>
          <a:cs typeface="Open Sans Light"/>
          <a:sym typeface="Open Sans Light"/>
        </a:defRPr>
      </a:lvl9pPr>
    </p:titleStyle>
    <p:bodyStyle>
      <a:lvl1pPr marL="171450" marR="0" indent="-171450"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1pPr>
      <a:lvl2pPr marL="557212" marR="0" indent="-214312"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2pPr>
      <a:lvl3pPr marL="930728" marR="0" indent="-244928"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3pPr>
      <a:lvl4pPr marL="1314450" marR="0" indent="-285750"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4pPr>
      <a:lvl5pPr marL="1657350" marR="0" indent="-285750"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5pPr>
      <a:lvl6pPr marL="1978269" marR="0" indent="-263769"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6pPr>
      <a:lvl7pPr marL="2321169" marR="0" indent="-263769"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7pPr>
      <a:lvl8pPr marL="2664069" marR="0" indent="-263769"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8pPr>
      <a:lvl9pPr marL="3006969" marR="0" indent="-263769" algn="l" defTabSz="685800" rtl="0" latinLnBrk="0">
        <a:lnSpc>
          <a:spcPct val="90000"/>
        </a:lnSpc>
        <a:spcBef>
          <a:spcPts val="700"/>
        </a:spcBef>
        <a:spcAft>
          <a:spcPts val="0"/>
        </a:spcAft>
        <a:buClrTx/>
        <a:buSzPct val="100000"/>
        <a:buFont typeface="Arial"/>
        <a:buChar char="•"/>
        <a:tabLst/>
        <a:defRPr b="0" baseline="0" cap="none" i="0" spc="0" strike="noStrike" sz="2000" u="none">
          <a:solidFill>
            <a:srgbClr val="000000"/>
          </a:solidFill>
          <a:uFillTx/>
          <a:latin typeface="Open Sans Light"/>
          <a:ea typeface="Open Sans Light"/>
          <a:cs typeface="Open Sans Light"/>
          <a:sym typeface="Open Sans Light"/>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Title 1"/>
          <p:cNvSpPr txBox="1"/>
          <p:nvPr>
            <p:ph type="title"/>
          </p:nvPr>
        </p:nvSpPr>
        <p:spPr>
          <a:xfrm>
            <a:off x="623887" y="3574779"/>
            <a:ext cx="8209372" cy="780814"/>
          </a:xfrm>
          <a:prstGeom prst="rect">
            <a:avLst/>
          </a:prstGeom>
        </p:spPr>
        <p:txBody>
          <a:bodyPr/>
          <a:lstStyle>
            <a:lvl1pPr>
              <a:defRPr baseline="30000">
                <a:latin typeface="Open Sans Bold"/>
                <a:ea typeface="Open Sans Bold"/>
                <a:cs typeface="Open Sans Bold"/>
                <a:sym typeface="Open Sans Bold"/>
              </a:defRPr>
            </a:lvl1pPr>
          </a:lstStyle>
          <a:p>
            <a:pPr/>
            <a:r>
              <a:t>PIAB – Service Delivery</a:t>
            </a:r>
          </a:p>
        </p:txBody>
      </p:sp>
      <p:sp>
        <p:nvSpPr>
          <p:cNvPr id="95" name="TextBox 2"/>
          <p:cNvSpPr txBox="1"/>
          <p:nvPr/>
        </p:nvSpPr>
        <p:spPr>
          <a:xfrm>
            <a:off x="1670811" y="4661204"/>
            <a:ext cx="5802378"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200">
                <a:solidFill>
                  <a:srgbClr val="606060"/>
                </a:solidFill>
                <a:latin typeface="Open Sans"/>
                <a:ea typeface="Open Sans"/>
                <a:cs typeface="Open Sans"/>
                <a:sym typeface="Open Sans"/>
              </a:defRPr>
            </a:lvl1pPr>
          </a:lstStyle>
          <a:p>
            <a:pPr/>
            <a:r>
              <a:t>MIX Networks and DataRemote Proprietary and Confidential</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99" name="Rectangle 13"/>
          <p:cNvGrpSpPr/>
          <p:nvPr/>
        </p:nvGrpSpPr>
        <p:grpSpPr>
          <a:xfrm>
            <a:off x="244602" y="1083794"/>
            <a:ext cx="2770124" cy="207392"/>
            <a:chOff x="45719" y="0"/>
            <a:chExt cx="2770124" cy="207390"/>
          </a:xfrm>
        </p:grpSpPr>
        <p:sp>
          <p:nvSpPr>
            <p:cNvPr id="97" name="Rectangle"/>
            <p:cNvSpPr/>
            <p:nvPr/>
          </p:nvSpPr>
          <p:spPr>
            <a:xfrm>
              <a:off x="45719" y="0"/>
              <a:ext cx="2752346" cy="207391"/>
            </a:xfrm>
            <a:prstGeom prst="rect">
              <a:avLst/>
            </a:prstGeom>
            <a:solidFill>
              <a:srgbClr val="538CAF"/>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98" name="Start: Order Received"/>
            <p:cNvSpPr txBox="1"/>
            <p:nvPr/>
          </p:nvSpPr>
          <p:spPr>
            <a:xfrm>
              <a:off x="154939" y="14795"/>
              <a:ext cx="2660906" cy="177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000">
                  <a:solidFill>
                    <a:srgbClr val="FFFFFF"/>
                  </a:solidFill>
                  <a:latin typeface="Open Sans"/>
                  <a:ea typeface="Open Sans"/>
                  <a:cs typeface="Open Sans"/>
                  <a:sym typeface="Open Sans"/>
                </a:defRPr>
              </a:lvl1pPr>
            </a:lstStyle>
            <a:p>
              <a:pPr/>
              <a:r>
                <a:t>Start: Order Received</a:t>
              </a:r>
            </a:p>
          </p:txBody>
        </p:sp>
      </p:grpSp>
      <p:grpSp>
        <p:nvGrpSpPr>
          <p:cNvPr id="102" name="Rectangle 14"/>
          <p:cNvGrpSpPr/>
          <p:nvPr/>
        </p:nvGrpSpPr>
        <p:grpSpPr>
          <a:xfrm>
            <a:off x="3194558" y="1085221"/>
            <a:ext cx="2770124" cy="207392"/>
            <a:chOff x="33019" y="0"/>
            <a:chExt cx="2770124" cy="207390"/>
          </a:xfrm>
        </p:grpSpPr>
        <p:sp>
          <p:nvSpPr>
            <p:cNvPr id="100" name="Rectangle"/>
            <p:cNvSpPr/>
            <p:nvPr/>
          </p:nvSpPr>
          <p:spPr>
            <a:xfrm>
              <a:off x="33019" y="0"/>
              <a:ext cx="2752346" cy="207391"/>
            </a:xfrm>
            <a:prstGeom prst="rect">
              <a:avLst/>
            </a:prstGeom>
            <a:solidFill>
              <a:srgbClr val="538CAF"/>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01" name="Start: Tech Visit Planned Arrival Time"/>
            <p:cNvSpPr txBox="1"/>
            <p:nvPr/>
          </p:nvSpPr>
          <p:spPr>
            <a:xfrm>
              <a:off x="142239" y="35160"/>
              <a:ext cx="2660906" cy="1370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000">
                  <a:solidFill>
                    <a:srgbClr val="FFFFFF"/>
                  </a:solidFill>
                </a:defRPr>
              </a:lvl1pPr>
            </a:lstStyle>
            <a:p>
              <a:pPr/>
              <a:r>
                <a:t>Start: Tech Visit Planned Arrival Time</a:t>
              </a:r>
            </a:p>
          </p:txBody>
        </p:sp>
      </p:grpSp>
      <p:grpSp>
        <p:nvGrpSpPr>
          <p:cNvPr id="105" name="Rectangle 15"/>
          <p:cNvGrpSpPr/>
          <p:nvPr/>
        </p:nvGrpSpPr>
        <p:grpSpPr>
          <a:xfrm>
            <a:off x="6150864" y="1083794"/>
            <a:ext cx="2752345" cy="207392"/>
            <a:chOff x="0" y="0"/>
            <a:chExt cx="2752344" cy="207390"/>
          </a:xfrm>
        </p:grpSpPr>
        <p:sp>
          <p:nvSpPr>
            <p:cNvPr id="103" name="Rectangle"/>
            <p:cNvSpPr/>
            <p:nvPr/>
          </p:nvSpPr>
          <p:spPr>
            <a:xfrm>
              <a:off x="-1" y="0"/>
              <a:ext cx="2752346" cy="207391"/>
            </a:xfrm>
            <a:prstGeom prst="rect">
              <a:avLst/>
            </a:prstGeom>
            <a:solidFill>
              <a:srgbClr val="538CAF"/>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04" name="Start: Ready to Cross-Connect"/>
            <p:cNvSpPr txBox="1"/>
            <p:nvPr/>
          </p:nvSpPr>
          <p:spPr>
            <a:xfrm>
              <a:off x="91439" y="35160"/>
              <a:ext cx="2660906" cy="1370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000">
                  <a:solidFill>
                    <a:srgbClr val="FFFFFF"/>
                  </a:solidFill>
                </a:defRPr>
              </a:lvl1pPr>
            </a:lstStyle>
            <a:p>
              <a:pPr/>
              <a:r>
                <a:t>Start: Ready to Cross-Connect</a:t>
              </a:r>
            </a:p>
          </p:txBody>
        </p:sp>
      </p:grpSp>
      <p:grpSp>
        <p:nvGrpSpPr>
          <p:cNvPr id="108" name="Rectangle 9"/>
          <p:cNvGrpSpPr/>
          <p:nvPr/>
        </p:nvGrpSpPr>
        <p:grpSpPr>
          <a:xfrm>
            <a:off x="238251" y="4218409"/>
            <a:ext cx="2752345" cy="207392"/>
            <a:chOff x="0" y="0"/>
            <a:chExt cx="2752344" cy="207390"/>
          </a:xfrm>
        </p:grpSpPr>
        <p:sp>
          <p:nvSpPr>
            <p:cNvPr id="106" name="Rectangle"/>
            <p:cNvSpPr/>
            <p:nvPr/>
          </p:nvSpPr>
          <p:spPr>
            <a:xfrm>
              <a:off x="-1" y="0"/>
              <a:ext cx="2752346" cy="207391"/>
            </a:xfrm>
            <a:prstGeom prst="rect">
              <a:avLst/>
            </a:prstGeom>
            <a:solidFill>
              <a:srgbClr val="B7D053"/>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07" name="End: Tech Visit Planned Arrival Time"/>
            <p:cNvSpPr txBox="1"/>
            <p:nvPr/>
          </p:nvSpPr>
          <p:spPr>
            <a:xfrm>
              <a:off x="91439" y="14795"/>
              <a:ext cx="2660906" cy="177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000">
                  <a:solidFill>
                    <a:srgbClr val="FFFFFF"/>
                  </a:solidFill>
                  <a:latin typeface="Open Sans"/>
                  <a:ea typeface="Open Sans"/>
                  <a:cs typeface="Open Sans"/>
                  <a:sym typeface="Open Sans"/>
                </a:defRPr>
              </a:lvl1pPr>
            </a:lstStyle>
            <a:p>
              <a:pPr/>
              <a:r>
                <a:t>End: Tech Visit Planned Arrival Time</a:t>
              </a:r>
            </a:p>
          </p:txBody>
        </p:sp>
      </p:grpSp>
      <p:grpSp>
        <p:nvGrpSpPr>
          <p:cNvPr id="111" name="Rectangle 11"/>
          <p:cNvGrpSpPr/>
          <p:nvPr/>
        </p:nvGrpSpPr>
        <p:grpSpPr>
          <a:xfrm>
            <a:off x="3194557" y="4218409"/>
            <a:ext cx="2752345" cy="207392"/>
            <a:chOff x="0" y="0"/>
            <a:chExt cx="2752344" cy="207390"/>
          </a:xfrm>
        </p:grpSpPr>
        <p:sp>
          <p:nvSpPr>
            <p:cNvPr id="109" name="Rectangle"/>
            <p:cNvSpPr/>
            <p:nvPr/>
          </p:nvSpPr>
          <p:spPr>
            <a:xfrm>
              <a:off x="-1" y="0"/>
              <a:ext cx="2752346" cy="207391"/>
            </a:xfrm>
            <a:prstGeom prst="rect">
              <a:avLst/>
            </a:prstGeom>
            <a:solidFill>
              <a:srgbClr val="B7D053"/>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10" name="End: Ready to Cross Connect"/>
            <p:cNvSpPr txBox="1"/>
            <p:nvPr/>
          </p:nvSpPr>
          <p:spPr>
            <a:xfrm>
              <a:off x="91439" y="14795"/>
              <a:ext cx="2660906" cy="177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000">
                  <a:solidFill>
                    <a:srgbClr val="FFFFFF"/>
                  </a:solidFill>
                  <a:latin typeface="Open Sans"/>
                  <a:ea typeface="Open Sans"/>
                  <a:cs typeface="Open Sans"/>
                  <a:sym typeface="Open Sans"/>
                </a:defRPr>
              </a:lvl1pPr>
            </a:lstStyle>
            <a:p>
              <a:pPr/>
              <a:r>
                <a:t>End: Ready to Cross Connect</a:t>
              </a:r>
            </a:p>
          </p:txBody>
        </p:sp>
      </p:grpSp>
      <p:grpSp>
        <p:nvGrpSpPr>
          <p:cNvPr id="114" name="Rectangle 12"/>
          <p:cNvGrpSpPr/>
          <p:nvPr/>
        </p:nvGrpSpPr>
        <p:grpSpPr>
          <a:xfrm>
            <a:off x="6150864" y="4221352"/>
            <a:ext cx="2752345" cy="207392"/>
            <a:chOff x="45719" y="0"/>
            <a:chExt cx="2752344" cy="207390"/>
          </a:xfrm>
        </p:grpSpPr>
        <p:sp>
          <p:nvSpPr>
            <p:cNvPr id="112" name="Rectangle"/>
            <p:cNvSpPr/>
            <p:nvPr/>
          </p:nvSpPr>
          <p:spPr>
            <a:xfrm>
              <a:off x="45719" y="0"/>
              <a:ext cx="2752346" cy="207391"/>
            </a:xfrm>
            <a:prstGeom prst="rect">
              <a:avLst/>
            </a:prstGeom>
            <a:solidFill>
              <a:srgbClr val="B7D053"/>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13" name="End: Install Complete"/>
            <p:cNvSpPr txBox="1"/>
            <p:nvPr/>
          </p:nvSpPr>
          <p:spPr>
            <a:xfrm>
              <a:off x="91439" y="14795"/>
              <a:ext cx="2660906" cy="177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defRPr sz="1000">
                  <a:solidFill>
                    <a:srgbClr val="FFFFFF"/>
                  </a:solidFill>
                  <a:latin typeface="Open Sans"/>
                  <a:ea typeface="Open Sans"/>
                  <a:cs typeface="Open Sans"/>
                  <a:sym typeface="Open Sans"/>
                </a:defRPr>
              </a:lvl1pPr>
            </a:lstStyle>
            <a:p>
              <a:pPr/>
              <a:r>
                <a:t>End: Install Complete</a:t>
              </a:r>
            </a:p>
          </p:txBody>
        </p:sp>
      </p:grpSp>
      <p:sp>
        <p:nvSpPr>
          <p:cNvPr id="115" name="Title 1"/>
          <p:cNvSpPr txBox="1"/>
          <p:nvPr>
            <p:ph type="title"/>
          </p:nvPr>
        </p:nvSpPr>
        <p:spPr>
          <a:xfrm>
            <a:off x="238905" y="254827"/>
            <a:ext cx="7886701" cy="497301"/>
          </a:xfrm>
          <a:prstGeom prst="rect">
            <a:avLst/>
          </a:prstGeom>
        </p:spPr>
        <p:txBody>
          <a:bodyPr/>
          <a:lstStyle>
            <a:lvl1pPr defTabSz="582930">
              <a:defRPr sz="2380"/>
            </a:lvl1pPr>
          </a:lstStyle>
          <a:p>
            <a:pPr/>
            <a:r>
              <a:t>Service Delivery Key Milestones</a:t>
            </a:r>
          </a:p>
        </p:txBody>
      </p:sp>
      <p:grpSp>
        <p:nvGrpSpPr>
          <p:cNvPr id="118" name="Rectangle 2"/>
          <p:cNvGrpSpPr/>
          <p:nvPr/>
        </p:nvGrpSpPr>
        <p:grpSpPr>
          <a:xfrm>
            <a:off x="239521" y="1079567"/>
            <a:ext cx="2805207" cy="3346234"/>
            <a:chOff x="0" y="0"/>
            <a:chExt cx="2805205" cy="3346232"/>
          </a:xfrm>
        </p:grpSpPr>
        <p:sp>
          <p:nvSpPr>
            <p:cNvPr id="116" name="Rectangle"/>
            <p:cNvSpPr/>
            <p:nvPr/>
          </p:nvSpPr>
          <p:spPr>
            <a:xfrm>
              <a:off x="0" y="0"/>
              <a:ext cx="2752345" cy="3346233"/>
            </a:xfrm>
            <a:prstGeom prst="rect">
              <a:avLst/>
            </a:prstGeom>
            <a:noFill/>
            <a:ln w="12700" cap="flat">
              <a:solidFill>
                <a:srgbClr val="1D3053"/>
              </a:solidFill>
              <a:prstDash val="solid"/>
              <a:miter lim="800000"/>
            </a:ln>
            <a:effectLst/>
          </p:spPr>
          <p:txBody>
            <a:bodyPr wrap="square" lIns="45719" tIns="45719" rIns="45719" bIns="45719" numCol="1" anchor="t">
              <a:noAutofit/>
            </a:bodyPr>
            <a:lstStyle/>
            <a:p>
              <a:pPr>
                <a:defRPr sz="1200"/>
              </a:pPr>
            </a:p>
          </p:txBody>
        </p:sp>
        <p:sp>
          <p:nvSpPr>
            <p:cNvPr id="117" name="Customer LCON Coordination…"/>
            <p:cNvSpPr txBox="1"/>
            <p:nvPr/>
          </p:nvSpPr>
          <p:spPr>
            <a:xfrm>
              <a:off x="157001" y="330726"/>
              <a:ext cx="2648205" cy="26847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marL="171450" indent="-171450">
                <a:lnSpc>
                  <a:spcPct val="80000"/>
                </a:lnSpc>
                <a:buSzPct val="100000"/>
                <a:buFont typeface="Arial"/>
                <a:buChar char="•"/>
                <a:defRPr sz="1100">
                  <a:solidFill>
                    <a:srgbClr val="616162"/>
                  </a:solidFill>
                  <a:latin typeface="Open Sans Regular"/>
                  <a:ea typeface="Open Sans Regular"/>
                  <a:cs typeface="Open Sans Regular"/>
                  <a:sym typeface="Open Sans Regular"/>
                </a:defRPr>
              </a:pPr>
              <a:r>
                <a:t>Customer LCON Coordination</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Identify Alarm Vendor Contact Info</a:t>
              </a:r>
            </a:p>
            <a:p>
              <a:pPr marL="187036" indent="-187036">
                <a:lnSpc>
                  <a:spcPct val="80000"/>
                </a:lnSpc>
                <a:buSzPct val="100000"/>
                <a:buFont typeface="Arial"/>
                <a:buChar char="•"/>
                <a:defRPr sz="1200">
                  <a:solidFill>
                    <a:srgbClr val="616162"/>
                  </a:solidFill>
                  <a:latin typeface="Open Sans Regular"/>
                  <a:ea typeface="Open Sans Regular"/>
                  <a:cs typeface="Open Sans Regular"/>
                  <a:sym typeface="Open Sans Regular"/>
                </a:defRPr>
              </a:pPr>
            </a:p>
            <a:p>
              <a:pPr marL="171450" indent="-171450">
                <a:lnSpc>
                  <a:spcPct val="80000"/>
                </a:lnSpc>
                <a:buSzPct val="100000"/>
                <a:buFont typeface="Arial"/>
                <a:buChar char="•"/>
                <a:defRPr sz="1100">
                  <a:solidFill>
                    <a:srgbClr val="616162"/>
                  </a:solidFill>
                  <a:latin typeface="Open Sans Regular"/>
                  <a:ea typeface="Open Sans Regular"/>
                  <a:cs typeface="Open Sans Regular"/>
                  <a:sym typeface="Open Sans Regular"/>
                </a:defRPr>
              </a:pPr>
              <a:r>
                <a:t>Obtain CSR</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Identify TNs and other CSR details</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Procure pair &amp; binding post info</a:t>
              </a:r>
            </a:p>
            <a:p>
              <a:pPr lvl="1" marL="6286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p>
            <a:p>
              <a:pPr marL="171450" indent="-171450">
                <a:lnSpc>
                  <a:spcPct val="80000"/>
                </a:lnSpc>
                <a:buSzPct val="100000"/>
                <a:buFont typeface="Arial"/>
                <a:buChar char="•"/>
                <a:defRPr sz="1100">
                  <a:solidFill>
                    <a:srgbClr val="616162"/>
                  </a:solidFill>
                  <a:latin typeface="Open Sans Regular"/>
                  <a:ea typeface="Open Sans Regular"/>
                  <a:cs typeface="Open Sans Regular"/>
                  <a:sym typeface="Open Sans Regular"/>
                </a:defRPr>
              </a:pPr>
              <a:r>
                <a:t>Porting</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Submit porting requests</a:t>
              </a:r>
            </a:p>
            <a:p>
              <a:pPr lvl="1" marL="685800" indent="-228600">
                <a:lnSpc>
                  <a:spcPct val="80000"/>
                </a:lnSpc>
                <a:buSzPct val="100000"/>
                <a:buFont typeface="Arial"/>
                <a:buChar char="•"/>
                <a:defRPr sz="1200">
                  <a:solidFill>
                    <a:srgbClr val="616162"/>
                  </a:solidFill>
                  <a:latin typeface="Open Sans Regular"/>
                  <a:ea typeface="Open Sans Regular"/>
                  <a:cs typeface="Open Sans Regular"/>
                  <a:sym typeface="Open Sans Regular"/>
                </a:defRPr>
              </a:pPr>
            </a:p>
            <a:p>
              <a:pPr marL="171450" indent="-171450">
                <a:lnSpc>
                  <a:spcPct val="80000"/>
                </a:lnSpc>
                <a:buSzPct val="100000"/>
                <a:buFont typeface="Arial"/>
                <a:buChar char="•"/>
                <a:defRPr sz="1100">
                  <a:solidFill>
                    <a:srgbClr val="616162"/>
                  </a:solidFill>
                  <a:latin typeface="Open Sans Regular"/>
                  <a:ea typeface="Open Sans Regular"/>
                  <a:cs typeface="Open Sans Regular"/>
                  <a:sym typeface="Open Sans Regular"/>
                </a:defRPr>
              </a:pPr>
              <a:r>
                <a:t>Confirm WAN Readiness</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Customer firewall preparation</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Identify custom WAN/LTE configurations</a:t>
              </a:r>
            </a:p>
            <a:p>
              <a:pPr lvl="1" marL="6286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p>
            <a:p>
              <a:pPr marL="171450" indent="-171450">
                <a:lnSpc>
                  <a:spcPct val="80000"/>
                </a:lnSpc>
                <a:buSzPct val="100000"/>
                <a:buFont typeface="Arial"/>
                <a:buChar char="•"/>
                <a:defRPr sz="1100">
                  <a:solidFill>
                    <a:srgbClr val="616162"/>
                  </a:solidFill>
                  <a:latin typeface="Open Sans Regular"/>
                  <a:ea typeface="Open Sans Regular"/>
                  <a:cs typeface="Open Sans Regular"/>
                  <a:sym typeface="Open Sans Regular"/>
                </a:defRPr>
              </a:pPr>
              <a:r>
                <a:t>Staging &amp; Kitting</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SIM Activation</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SIP Accounts &amp; VoIP Provisioning</a:t>
              </a:r>
            </a:p>
            <a:p>
              <a:pPr lvl="1" marL="298450" indent="-171450">
                <a:lnSpc>
                  <a:spcPct val="80000"/>
                </a:lnSpc>
                <a:buSzPct val="100000"/>
                <a:buFont typeface="Arial"/>
                <a:buChar char="•"/>
                <a:defRPr sz="900">
                  <a:solidFill>
                    <a:srgbClr val="616162"/>
                  </a:solidFill>
                  <a:latin typeface="Open Sans Regular"/>
                  <a:ea typeface="Open Sans Regular"/>
                  <a:cs typeface="Open Sans Regular"/>
                  <a:sym typeface="Open Sans Regular"/>
                </a:defRPr>
              </a:pPr>
              <a:r>
                <a:t>Device Firmware &amp; Configuration</a:t>
              </a:r>
            </a:p>
          </p:txBody>
        </p:sp>
      </p:grpSp>
      <p:grpSp>
        <p:nvGrpSpPr>
          <p:cNvPr id="121" name="Rectangle 3"/>
          <p:cNvGrpSpPr/>
          <p:nvPr/>
        </p:nvGrpSpPr>
        <p:grpSpPr>
          <a:xfrm>
            <a:off x="3194557" y="1079566"/>
            <a:ext cx="2820197" cy="3346236"/>
            <a:chOff x="0" y="0"/>
            <a:chExt cx="2820195" cy="3346234"/>
          </a:xfrm>
        </p:grpSpPr>
        <p:sp>
          <p:nvSpPr>
            <p:cNvPr id="119" name="Rectangle"/>
            <p:cNvSpPr/>
            <p:nvPr/>
          </p:nvSpPr>
          <p:spPr>
            <a:xfrm>
              <a:off x="-1" y="0"/>
              <a:ext cx="2752346" cy="3346235"/>
            </a:xfrm>
            <a:prstGeom prst="rect">
              <a:avLst/>
            </a:prstGeom>
            <a:noFill/>
            <a:ln w="12700" cap="flat">
              <a:solidFill>
                <a:srgbClr val="1D3053"/>
              </a:solidFill>
              <a:prstDash val="solid"/>
              <a:miter lim="800000"/>
            </a:ln>
            <a:effectLst/>
          </p:spPr>
          <p:txBody>
            <a:bodyPr wrap="square" lIns="45719" tIns="45719" rIns="45719" bIns="45719" numCol="1" anchor="t">
              <a:noAutofit/>
            </a:bodyPr>
            <a:lstStyle/>
            <a:p>
              <a:pPr>
                <a:defRPr>
                  <a:solidFill>
                    <a:srgbClr val="FFFFFF"/>
                  </a:solidFill>
                </a:defRPr>
              </a:pPr>
            </a:p>
          </p:txBody>
        </p:sp>
        <p:sp>
          <p:nvSpPr>
            <p:cNvPr id="120" name="Prep…"/>
            <p:cNvSpPr txBox="1"/>
            <p:nvPr/>
          </p:nvSpPr>
          <p:spPr>
            <a:xfrm>
              <a:off x="171991" y="362366"/>
              <a:ext cx="2648205" cy="24714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marL="171450" indent="-171450">
                <a:lnSpc>
                  <a:spcPct val="80000"/>
                </a:lnSpc>
                <a:buSzPct val="100000"/>
                <a:buFont typeface="Arial"/>
                <a:buChar char="•"/>
                <a:defRPr sz="1100">
                  <a:solidFill>
                    <a:srgbClr val="606160"/>
                  </a:solidFill>
                  <a:latin typeface="Open Sans"/>
                  <a:ea typeface="Open Sans"/>
                  <a:cs typeface="Open Sans"/>
                  <a:sym typeface="Open Sans"/>
                </a:defRPr>
              </a:pPr>
              <a:r>
                <a:t>Prep</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Tech Arrival</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LCON Meetup</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Obtain CPE shipped to site</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Obtain access to facility &amp; workspace</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Request alarm account to test mode</a:t>
              </a:r>
            </a:p>
            <a:p>
              <a:pPr lvl="1">
                <a:lnSpc>
                  <a:spcPct val="80000"/>
                </a:lnSpc>
                <a:defRPr sz="900">
                  <a:solidFill>
                    <a:srgbClr val="606160"/>
                  </a:solidFill>
                  <a:latin typeface="Open Sans"/>
                  <a:ea typeface="Open Sans"/>
                  <a:cs typeface="Open Sans"/>
                  <a:sym typeface="Open Sans"/>
                </a:defRPr>
              </a:pPr>
            </a:p>
            <a:p>
              <a:pPr marL="171450" indent="-171450">
                <a:lnSpc>
                  <a:spcPct val="80000"/>
                </a:lnSpc>
                <a:buSzPct val="100000"/>
                <a:buFont typeface="Arial"/>
                <a:buChar char="•"/>
                <a:defRPr sz="1100">
                  <a:solidFill>
                    <a:srgbClr val="606160"/>
                  </a:solidFill>
                  <a:latin typeface="Open Sans"/>
                  <a:ea typeface="Open Sans"/>
                  <a:cs typeface="Open Sans"/>
                  <a:sym typeface="Open Sans"/>
                </a:defRPr>
              </a:pPr>
              <a:r>
                <a:t>Tag &amp; Trace</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Inventory POTS DIDs</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Confirm analog equipment operation</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Identify lines at DMARC</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Select install location</a:t>
              </a:r>
            </a:p>
            <a:p>
              <a:pPr marL="171450" indent="-171450">
                <a:lnSpc>
                  <a:spcPct val="80000"/>
                </a:lnSpc>
                <a:buSzPct val="100000"/>
                <a:buFont typeface="Arial"/>
                <a:buChar char="•"/>
                <a:defRPr sz="1200">
                  <a:solidFill>
                    <a:srgbClr val="606160"/>
                  </a:solidFill>
                  <a:latin typeface="Open Sans"/>
                  <a:ea typeface="Open Sans"/>
                  <a:cs typeface="Open Sans"/>
                  <a:sym typeface="Open Sans"/>
                </a:defRPr>
              </a:pPr>
            </a:p>
            <a:p>
              <a:pPr marL="171450" indent="-171450">
                <a:lnSpc>
                  <a:spcPct val="80000"/>
                </a:lnSpc>
                <a:buSzPct val="100000"/>
                <a:buFont typeface="Arial"/>
                <a:buChar char="•"/>
                <a:defRPr sz="1100">
                  <a:solidFill>
                    <a:srgbClr val="606160"/>
                  </a:solidFill>
                  <a:latin typeface="Open Sans"/>
                  <a:ea typeface="Open Sans"/>
                  <a:cs typeface="Open Sans"/>
                  <a:sym typeface="Open Sans"/>
                </a:defRPr>
              </a:pPr>
              <a:r>
                <a:t>Install PIAB</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Assemble &amp; Power up PIAB</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Perform connectivity test</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Perform line tests</a:t>
              </a:r>
            </a:p>
          </p:txBody>
        </p:sp>
      </p:grpSp>
      <p:grpSp>
        <p:nvGrpSpPr>
          <p:cNvPr id="124" name="Rectangle 4"/>
          <p:cNvGrpSpPr/>
          <p:nvPr/>
        </p:nvGrpSpPr>
        <p:grpSpPr>
          <a:xfrm>
            <a:off x="6150864" y="1083175"/>
            <a:ext cx="2975660" cy="3346237"/>
            <a:chOff x="0" y="0"/>
            <a:chExt cx="2975659" cy="3346236"/>
          </a:xfrm>
        </p:grpSpPr>
        <p:sp>
          <p:nvSpPr>
            <p:cNvPr id="122" name="Rectangle"/>
            <p:cNvSpPr/>
            <p:nvPr/>
          </p:nvSpPr>
          <p:spPr>
            <a:xfrm>
              <a:off x="-1" y="-1"/>
              <a:ext cx="2752346" cy="3346238"/>
            </a:xfrm>
            <a:prstGeom prst="rect">
              <a:avLst/>
            </a:prstGeom>
            <a:noFill/>
            <a:ln w="12700" cap="flat">
              <a:solidFill>
                <a:srgbClr val="1D3053"/>
              </a:solidFill>
              <a:prstDash val="solid"/>
              <a:miter lim="800000"/>
            </a:ln>
            <a:effectLst/>
          </p:spPr>
          <p:txBody>
            <a:bodyPr wrap="square" lIns="45719" tIns="45719" rIns="45719" bIns="45719" numCol="1" anchor="t">
              <a:noAutofit/>
            </a:bodyPr>
            <a:lstStyle/>
            <a:p>
              <a:pPr>
                <a:defRPr>
                  <a:solidFill>
                    <a:srgbClr val="FFFFFF"/>
                  </a:solidFill>
                </a:defRPr>
              </a:pPr>
            </a:p>
          </p:txBody>
        </p:sp>
        <p:sp>
          <p:nvSpPr>
            <p:cNvPr id="123" name="Voice Line Cross-Connect…"/>
            <p:cNvSpPr txBox="1"/>
            <p:nvPr/>
          </p:nvSpPr>
          <p:spPr>
            <a:xfrm>
              <a:off x="134515" y="340888"/>
              <a:ext cx="2841145" cy="26644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marL="171450" indent="-171450">
                <a:lnSpc>
                  <a:spcPct val="80000"/>
                </a:lnSpc>
                <a:buSzPct val="100000"/>
                <a:buFont typeface="Arial"/>
                <a:buChar char="•"/>
                <a:defRPr sz="1100">
                  <a:solidFill>
                    <a:srgbClr val="606160"/>
                  </a:solidFill>
                  <a:latin typeface="Open Sans"/>
                  <a:ea typeface="Open Sans"/>
                  <a:cs typeface="Open Sans"/>
                  <a:sym typeface="Open Sans"/>
                </a:defRPr>
              </a:pPr>
              <a:r>
                <a:t>Voice Line Cross-Connect</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Disconnect POTS – Connect PIAB</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Test voice calls both directions</a:t>
              </a:r>
            </a:p>
            <a:p>
              <a:pPr lvl="1">
                <a:lnSpc>
                  <a:spcPct val="80000"/>
                </a:lnSpc>
                <a:defRPr sz="900">
                  <a:solidFill>
                    <a:srgbClr val="606160"/>
                  </a:solidFill>
                  <a:latin typeface="Open Sans"/>
                  <a:ea typeface="Open Sans"/>
                  <a:cs typeface="Open Sans"/>
                  <a:sym typeface="Open Sans"/>
                </a:defRPr>
              </a:pPr>
            </a:p>
            <a:p>
              <a:pPr marL="171450" indent="-171450">
                <a:lnSpc>
                  <a:spcPct val="80000"/>
                </a:lnSpc>
                <a:buSzPct val="100000"/>
                <a:buFont typeface="Arial"/>
                <a:buChar char="•"/>
                <a:defRPr sz="1100">
                  <a:solidFill>
                    <a:srgbClr val="606160"/>
                  </a:solidFill>
                  <a:latin typeface="Open Sans"/>
                  <a:ea typeface="Open Sans"/>
                  <a:cs typeface="Open Sans"/>
                  <a:sym typeface="Open Sans"/>
                </a:defRPr>
              </a:pPr>
              <a:r>
                <a:t>FAX Line Cross-Connect</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Disconnect POTS – Connect PIAB</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Test FAX calls both directions</a:t>
              </a:r>
            </a:p>
            <a:p>
              <a:pPr lvl="1">
                <a:lnSpc>
                  <a:spcPct val="80000"/>
                </a:lnSpc>
                <a:defRPr sz="1200">
                  <a:solidFill>
                    <a:srgbClr val="606160"/>
                  </a:solidFill>
                  <a:latin typeface="Open Sans"/>
                  <a:ea typeface="Open Sans"/>
                  <a:cs typeface="Open Sans"/>
                  <a:sym typeface="Open Sans"/>
                </a:defRPr>
              </a:pPr>
            </a:p>
            <a:p>
              <a:pPr marL="171450" indent="-171450">
                <a:lnSpc>
                  <a:spcPct val="80000"/>
                </a:lnSpc>
                <a:buSzPct val="100000"/>
                <a:buFont typeface="Arial"/>
                <a:buChar char="•"/>
                <a:defRPr sz="1100">
                  <a:solidFill>
                    <a:srgbClr val="606160"/>
                  </a:solidFill>
                  <a:latin typeface="Open Sans"/>
                  <a:ea typeface="Open Sans"/>
                  <a:cs typeface="Open Sans"/>
                  <a:sym typeface="Open Sans"/>
                </a:defRPr>
              </a:pPr>
              <a:r>
                <a:t>Alarm Line Cross-Connect</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Disconnect POTS – wait 60s</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Connect PIAB</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Allow Alarm Panel to place training call</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Confirm “normal” mode after next call</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Request alarm account to normal mode</a:t>
              </a:r>
            </a:p>
            <a:p>
              <a:pPr marL="171450" indent="-171450">
                <a:lnSpc>
                  <a:spcPct val="80000"/>
                </a:lnSpc>
                <a:buSzPct val="100000"/>
                <a:buFont typeface="Arial"/>
                <a:buChar char="•"/>
                <a:defRPr sz="1200">
                  <a:solidFill>
                    <a:srgbClr val="606160"/>
                  </a:solidFill>
                  <a:latin typeface="Open Sans"/>
                  <a:ea typeface="Open Sans"/>
                  <a:cs typeface="Open Sans"/>
                  <a:sym typeface="Open Sans"/>
                </a:defRPr>
              </a:pPr>
            </a:p>
            <a:p>
              <a:pPr marL="171450" indent="-171450">
                <a:lnSpc>
                  <a:spcPct val="80000"/>
                </a:lnSpc>
                <a:buSzPct val="100000"/>
                <a:buFont typeface="Arial"/>
                <a:buChar char="•"/>
                <a:defRPr sz="1100">
                  <a:solidFill>
                    <a:srgbClr val="606160"/>
                  </a:solidFill>
                  <a:latin typeface="Open Sans"/>
                  <a:ea typeface="Open Sans"/>
                  <a:cs typeface="Open Sans"/>
                  <a:sym typeface="Open Sans"/>
                </a:defRPr>
              </a:pPr>
              <a:r>
                <a:t>Modem Line Cross-Connect</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Disconnect POTS – Connect PIAB</a:t>
              </a:r>
            </a:p>
            <a:p>
              <a:pPr lvl="1" marL="298450" indent="-171450">
                <a:lnSpc>
                  <a:spcPct val="80000"/>
                </a:lnSpc>
                <a:buSzPct val="100000"/>
                <a:buFont typeface="Arial"/>
                <a:buChar char="•"/>
                <a:defRPr sz="900">
                  <a:solidFill>
                    <a:srgbClr val="606160"/>
                  </a:solidFill>
                  <a:latin typeface="Open Sans"/>
                  <a:ea typeface="Open Sans"/>
                  <a:cs typeface="Open Sans"/>
                  <a:sym typeface="Open Sans"/>
                </a:defRPr>
              </a:pPr>
              <a:r>
                <a:t>Test modem equipment</a:t>
              </a:r>
            </a:p>
          </p:txBody>
        </p:sp>
      </p:grpSp>
      <p:grpSp>
        <p:nvGrpSpPr>
          <p:cNvPr id="127" name="Rectangle 8"/>
          <p:cNvGrpSpPr/>
          <p:nvPr/>
        </p:nvGrpSpPr>
        <p:grpSpPr>
          <a:xfrm>
            <a:off x="239521" y="767748"/>
            <a:ext cx="2752345" cy="314553"/>
            <a:chOff x="0" y="-31750"/>
            <a:chExt cx="2752344" cy="314552"/>
          </a:xfrm>
        </p:grpSpPr>
        <p:sp>
          <p:nvSpPr>
            <p:cNvPr id="125" name="Rectangle"/>
            <p:cNvSpPr/>
            <p:nvPr/>
          </p:nvSpPr>
          <p:spPr>
            <a:xfrm>
              <a:off x="-1" y="0"/>
              <a:ext cx="2752346" cy="282802"/>
            </a:xfrm>
            <a:prstGeom prst="rect">
              <a:avLst/>
            </a:prstGeom>
            <a:noFill/>
            <a:ln w="12700" cap="flat">
              <a:solidFill>
                <a:srgbClr val="000000"/>
              </a:solidFill>
              <a:prstDash val="solid"/>
              <a:miter lim="800000"/>
            </a:ln>
            <a:effectLst/>
          </p:spPr>
          <p:txBody>
            <a:bodyPr wrap="square" lIns="45719" tIns="45719" rIns="45719" bIns="45719" numCol="1" anchor="t">
              <a:noAutofit/>
            </a:bodyPr>
            <a:lstStyle/>
            <a:p>
              <a:pPr>
                <a:defRPr>
                  <a:solidFill>
                    <a:srgbClr val="FFFFFF"/>
                  </a:solidFill>
                </a:defRPr>
              </a:pPr>
            </a:p>
          </p:txBody>
        </p:sp>
        <p:sp>
          <p:nvSpPr>
            <p:cNvPr id="126" name="Stage 1 – Install Prep"/>
            <p:cNvSpPr txBox="1"/>
            <p:nvPr/>
          </p:nvSpPr>
          <p:spPr>
            <a:xfrm>
              <a:off x="52069" y="-31750"/>
              <a:ext cx="2648206" cy="307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616162"/>
                  </a:solidFill>
                  <a:latin typeface="Open Sans Bold"/>
                  <a:ea typeface="Open Sans Bold"/>
                  <a:cs typeface="Open Sans Bold"/>
                  <a:sym typeface="Open Sans Bold"/>
                </a:defRPr>
              </a:lvl1pPr>
            </a:lstStyle>
            <a:p>
              <a:pPr/>
              <a:r>
                <a:t>Stage 1 – Install Prep</a:t>
              </a:r>
            </a:p>
          </p:txBody>
        </p:sp>
      </p:grpSp>
      <p:grpSp>
        <p:nvGrpSpPr>
          <p:cNvPr id="130" name="Rectangle 16"/>
          <p:cNvGrpSpPr/>
          <p:nvPr/>
        </p:nvGrpSpPr>
        <p:grpSpPr>
          <a:xfrm>
            <a:off x="3195827" y="771138"/>
            <a:ext cx="2752345" cy="307772"/>
            <a:chOff x="0" y="-24969"/>
            <a:chExt cx="2752344" cy="307771"/>
          </a:xfrm>
        </p:grpSpPr>
        <p:sp>
          <p:nvSpPr>
            <p:cNvPr id="128" name="Rectangle"/>
            <p:cNvSpPr/>
            <p:nvPr/>
          </p:nvSpPr>
          <p:spPr>
            <a:xfrm>
              <a:off x="-1" y="0"/>
              <a:ext cx="2752346" cy="282802"/>
            </a:xfrm>
            <a:prstGeom prst="rect">
              <a:avLst/>
            </a:prstGeom>
            <a:noFill/>
            <a:ln w="12700" cap="flat">
              <a:solidFill>
                <a:srgbClr val="000000"/>
              </a:solidFill>
              <a:prstDash val="solid"/>
              <a:miter lim="800000"/>
            </a:ln>
            <a:effectLst/>
          </p:spPr>
          <p:txBody>
            <a:bodyPr wrap="square" lIns="45719" tIns="45719" rIns="45719" bIns="45719" numCol="1" anchor="t">
              <a:noAutofit/>
            </a:bodyPr>
            <a:lstStyle/>
            <a:p>
              <a:pPr>
                <a:defRPr>
                  <a:solidFill>
                    <a:srgbClr val="FFFFFF"/>
                  </a:solidFill>
                </a:defRPr>
              </a:pPr>
            </a:p>
          </p:txBody>
        </p:sp>
        <p:sp>
          <p:nvSpPr>
            <p:cNvPr id="129" name="Stage 2 – Install TTU"/>
            <p:cNvSpPr txBox="1"/>
            <p:nvPr/>
          </p:nvSpPr>
          <p:spPr>
            <a:xfrm>
              <a:off x="52069" y="-24970"/>
              <a:ext cx="2648206"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616161"/>
                  </a:solidFill>
                  <a:latin typeface="Open Sans Bold"/>
                  <a:ea typeface="Open Sans Bold"/>
                  <a:cs typeface="Open Sans Bold"/>
                  <a:sym typeface="Open Sans Bold"/>
                </a:defRPr>
              </a:lvl1pPr>
            </a:lstStyle>
            <a:p>
              <a:pPr/>
              <a:r>
                <a:t>Stage 2 – Install TTU</a:t>
              </a:r>
            </a:p>
          </p:txBody>
        </p:sp>
      </p:grpSp>
      <p:grpSp>
        <p:nvGrpSpPr>
          <p:cNvPr id="133" name="Rectangle 17"/>
          <p:cNvGrpSpPr/>
          <p:nvPr/>
        </p:nvGrpSpPr>
        <p:grpSpPr>
          <a:xfrm>
            <a:off x="6150864" y="784262"/>
            <a:ext cx="2752345" cy="307342"/>
            <a:chOff x="0" y="-8151"/>
            <a:chExt cx="2752344" cy="307340"/>
          </a:xfrm>
        </p:grpSpPr>
        <p:sp>
          <p:nvSpPr>
            <p:cNvPr id="131" name="Rectangle"/>
            <p:cNvSpPr/>
            <p:nvPr/>
          </p:nvSpPr>
          <p:spPr>
            <a:xfrm>
              <a:off x="-1" y="0"/>
              <a:ext cx="2752346" cy="282802"/>
            </a:xfrm>
            <a:prstGeom prst="rect">
              <a:avLst/>
            </a:prstGeom>
            <a:noFill/>
            <a:ln w="12700" cap="flat">
              <a:solidFill>
                <a:srgbClr val="000000"/>
              </a:solidFill>
              <a:prstDash val="solid"/>
              <a:miter lim="800000"/>
            </a:ln>
            <a:effectLst/>
          </p:spPr>
          <p:txBody>
            <a:bodyPr wrap="square" lIns="45719" tIns="45719" rIns="45719" bIns="45719" numCol="1" anchor="t">
              <a:noAutofit/>
            </a:bodyPr>
            <a:lstStyle/>
            <a:p>
              <a:pPr>
                <a:defRPr>
                  <a:solidFill>
                    <a:srgbClr val="FFFFFF"/>
                  </a:solidFill>
                </a:defRPr>
              </a:pPr>
            </a:p>
          </p:txBody>
        </p:sp>
        <p:sp>
          <p:nvSpPr>
            <p:cNvPr id="132" name="Stage 3 – Cross-Connect"/>
            <p:cNvSpPr txBox="1"/>
            <p:nvPr/>
          </p:nvSpPr>
          <p:spPr>
            <a:xfrm>
              <a:off x="52069" y="-8152"/>
              <a:ext cx="2648206" cy="307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656565"/>
                  </a:solidFill>
                  <a:latin typeface="Open Sans Bold"/>
                  <a:ea typeface="Open Sans Bold"/>
                  <a:cs typeface="Open Sans Bold"/>
                  <a:sym typeface="Open Sans Bold"/>
                </a:defRPr>
              </a:lvl1pPr>
            </a:lstStyle>
            <a:p>
              <a:pPr/>
              <a:r>
                <a:t>Stage 3 – Cross-Connect</a:t>
              </a:r>
            </a:p>
          </p:txBody>
        </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Title 1"/>
          <p:cNvSpPr txBox="1"/>
          <p:nvPr>
            <p:ph type="title"/>
          </p:nvPr>
        </p:nvSpPr>
        <p:spPr>
          <a:xfrm>
            <a:off x="628650" y="273843"/>
            <a:ext cx="7886700" cy="497302"/>
          </a:xfrm>
          <a:prstGeom prst="rect">
            <a:avLst/>
          </a:prstGeom>
        </p:spPr>
        <p:txBody>
          <a:bodyPr/>
          <a:lstStyle>
            <a:lvl1pPr defTabSz="582930">
              <a:defRPr sz="2380">
                <a:latin typeface="Open Sans Semibold"/>
                <a:ea typeface="Open Sans Semibold"/>
                <a:cs typeface="Open Sans Semibold"/>
                <a:sym typeface="Open Sans Semibold"/>
              </a:defRPr>
            </a:lvl1pPr>
          </a:lstStyle>
          <a:p>
            <a:pPr/>
            <a:r>
              <a:t>High Level Best Practices</a:t>
            </a:r>
          </a:p>
        </p:txBody>
      </p:sp>
      <p:sp>
        <p:nvSpPr>
          <p:cNvPr id="136" name="TextBox 3"/>
          <p:cNvSpPr txBox="1"/>
          <p:nvPr/>
        </p:nvSpPr>
        <p:spPr>
          <a:xfrm>
            <a:off x="657118" y="640080"/>
            <a:ext cx="7014146" cy="3863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914400">
              <a:defRPr sz="800">
                <a:solidFill>
                  <a:srgbClr val="616161"/>
                </a:solidFill>
                <a:latin typeface="Open Sans"/>
                <a:ea typeface="Open Sans"/>
                <a:cs typeface="Open Sans"/>
                <a:sym typeface="Open Sans"/>
              </a:defRPr>
            </a:pPr>
          </a:p>
          <a:p>
            <a:pPr defTabSz="914400">
              <a:buSzPct val="100000"/>
              <a:buAutoNum type="arabicPeriod" startAt="1"/>
              <a:defRPr sz="800">
                <a:solidFill>
                  <a:srgbClr val="616161"/>
                </a:solidFill>
                <a:latin typeface="Open Sans Bold"/>
                <a:ea typeface="Open Sans Bold"/>
                <a:cs typeface="Open Sans Bold"/>
                <a:sym typeface="Open Sans Bold"/>
              </a:defRPr>
            </a:pPr>
            <a:r>
              <a:t> Project Coordination Lead​</a:t>
            </a:r>
          </a:p>
          <a:p>
            <a:pPr lvl="1" marL="457200" indent="0" defTabSz="914400">
              <a:buSzPct val="100000"/>
              <a:buAutoNum type="alphaLcPeriod" startAt="1"/>
              <a:defRPr sz="800">
                <a:solidFill>
                  <a:srgbClr val="616161"/>
                </a:solidFill>
                <a:latin typeface="Open Sans"/>
                <a:ea typeface="Open Sans"/>
                <a:cs typeface="Open Sans"/>
                <a:sym typeface="Open Sans"/>
              </a:defRPr>
            </a:pPr>
            <a:r>
              <a:t>Each site should have a PM</a:t>
            </a:r>
          </a:p>
          <a:p>
            <a:pPr lvl="1" marL="457200" indent="0" defTabSz="914400">
              <a:buSzPct val="100000"/>
              <a:buAutoNum type="alphaLcPeriod" startAt="1"/>
              <a:defRPr sz="800">
                <a:solidFill>
                  <a:srgbClr val="616161"/>
                </a:solidFill>
                <a:latin typeface="Open Sans"/>
                <a:ea typeface="Open Sans"/>
                <a:cs typeface="Open Sans"/>
                <a:sym typeface="Open Sans"/>
              </a:defRPr>
            </a:pPr>
            <a:r>
              <a:t>PM should ensure that they have local point of contact and “hand-hold” the process to ensure simple items like whether a device was delivered and store hours/access. </a:t>
            </a:r>
          </a:p>
          <a:p>
            <a:pPr lvl="1" marL="457200" indent="0" defTabSz="914400">
              <a:buSzPct val="100000"/>
              <a:buAutoNum type="alphaLcPeriod" startAt="1"/>
              <a:defRPr sz="800">
                <a:solidFill>
                  <a:srgbClr val="616161"/>
                </a:solidFill>
                <a:latin typeface="Open Sans"/>
                <a:ea typeface="Open Sans"/>
                <a:cs typeface="Open Sans"/>
                <a:sym typeface="Open Sans"/>
              </a:defRPr>
            </a:pPr>
            <a:r>
              <a:t>PM should assist in the sales questionnaire/remote site survey</a:t>
            </a:r>
          </a:p>
          <a:p>
            <a:pPr lvl="1" marL="457200" indent="0" defTabSz="914400">
              <a:buSzPct val="100000"/>
              <a:buAutoNum type="alphaLcPeriod" startAt="1"/>
              <a:defRPr sz="800">
                <a:solidFill>
                  <a:srgbClr val="616161"/>
                </a:solidFill>
                <a:latin typeface="Open Sans"/>
                <a:ea typeface="Open Sans"/>
                <a:cs typeface="Open Sans"/>
                <a:sym typeface="Open Sans"/>
              </a:defRPr>
            </a:pPr>
            <a:r>
              <a:t>PM can ask what circuits exist at site to decide if device should be primary WAN or LTE.</a:t>
            </a:r>
          </a:p>
          <a:p>
            <a:pPr defTabSz="914400">
              <a:defRPr sz="800">
                <a:solidFill>
                  <a:srgbClr val="616161"/>
                </a:solidFill>
                <a:latin typeface="Open Sans"/>
                <a:ea typeface="Open Sans"/>
                <a:cs typeface="Open Sans"/>
                <a:sym typeface="Open Sans"/>
              </a:defRPr>
            </a:pPr>
          </a:p>
          <a:p>
            <a:pPr defTabSz="914400">
              <a:buSzPct val="100000"/>
              <a:buAutoNum type="arabicPeriod" startAt="2"/>
              <a:defRPr sz="800">
                <a:solidFill>
                  <a:srgbClr val="616161"/>
                </a:solidFill>
                <a:latin typeface="Open Sans Bold"/>
                <a:ea typeface="Open Sans Bold"/>
                <a:cs typeface="Open Sans Bold"/>
                <a:sym typeface="Open Sans Bold"/>
              </a:defRPr>
            </a:pPr>
            <a:r>
              <a:t> Bifurcate installs into Easy (1 visit) and Complex​ (1-2 visits)</a:t>
            </a:r>
          </a:p>
          <a:p>
            <a:pPr lvl="1" marL="457200" indent="0" defTabSz="914400">
              <a:buSzPct val="100000"/>
              <a:buAutoNum type="alphaLcPeriod" startAt="1"/>
              <a:defRPr sz="800">
                <a:solidFill>
                  <a:srgbClr val="616161"/>
                </a:solidFill>
                <a:latin typeface="Open Sans"/>
                <a:ea typeface="Open Sans"/>
                <a:cs typeface="Open Sans"/>
                <a:sym typeface="Open Sans"/>
              </a:defRPr>
            </a:pPr>
            <a:r>
              <a:t>This can be by line type or number of lines or physical site. </a:t>
            </a:r>
          </a:p>
          <a:p>
            <a:pPr lvl="1" marL="457200" indent="0" defTabSz="914400">
              <a:buSzPct val="100000"/>
              <a:buAutoNum type="alphaLcPeriod" startAt="1"/>
              <a:defRPr sz="800">
                <a:solidFill>
                  <a:srgbClr val="616161"/>
                </a:solidFill>
                <a:latin typeface="Open Sans"/>
                <a:ea typeface="Open Sans"/>
                <a:cs typeface="Open Sans"/>
                <a:sym typeface="Open Sans"/>
              </a:defRPr>
            </a:pPr>
            <a:r>
              <a:t>Others have done it by number of lines, if complex then usually two visits</a:t>
            </a:r>
          </a:p>
          <a:p>
            <a:pPr lvl="1" marL="457200" indent="0" defTabSz="914400">
              <a:buSzPct val="100000"/>
              <a:buAutoNum type="alphaLcPeriod" startAt="1"/>
              <a:defRPr sz="800">
                <a:solidFill>
                  <a:srgbClr val="616161"/>
                </a:solidFill>
                <a:latin typeface="Open Sans"/>
                <a:ea typeface="Open Sans"/>
                <a:cs typeface="Open Sans"/>
                <a:sym typeface="Open Sans"/>
              </a:defRPr>
            </a:pPr>
            <a:r>
              <a:t>If you do two visits, use the first for survey and install and the second for porting/cross connect and close out of site</a:t>
            </a:r>
          </a:p>
          <a:p>
            <a:pPr defTabSz="914400">
              <a:defRPr sz="800">
                <a:solidFill>
                  <a:srgbClr val="616161"/>
                </a:solidFill>
                <a:latin typeface="Open Sans"/>
                <a:ea typeface="Open Sans"/>
                <a:cs typeface="Open Sans"/>
                <a:sym typeface="Open Sans"/>
              </a:defRPr>
            </a:pPr>
          </a:p>
          <a:p>
            <a:pPr defTabSz="914400">
              <a:buSzPct val="100000"/>
              <a:buAutoNum type="arabicPeriod" startAt="3"/>
              <a:defRPr sz="800">
                <a:solidFill>
                  <a:srgbClr val="616161"/>
                </a:solidFill>
                <a:latin typeface="Open Sans Bold"/>
                <a:ea typeface="Open Sans Bold"/>
                <a:cs typeface="Open Sans Bold"/>
                <a:sym typeface="Open Sans Bold"/>
              </a:defRPr>
            </a:pPr>
            <a:r>
              <a:t> Provide techs with Device Management and/or local UI access ​</a:t>
            </a:r>
          </a:p>
          <a:p>
            <a:pPr lvl="1" marL="457200" indent="0" defTabSz="914400">
              <a:buSzPct val="100000"/>
              <a:buAutoNum type="alphaLcPeriod" startAt="1"/>
              <a:defRPr sz="800">
                <a:solidFill>
                  <a:srgbClr val="616161"/>
                </a:solidFill>
                <a:latin typeface="Open Sans"/>
                <a:ea typeface="Open Sans"/>
                <a:cs typeface="Open Sans"/>
                <a:sym typeface="Open Sans"/>
              </a:defRPr>
            </a:pPr>
            <a:r>
              <a:t>This can cut down install times from 4hr+ to 1 hr as they don’t have to call tech support or 3</a:t>
            </a:r>
            <a:r>
              <a:rPr baseline="30000"/>
              <a:t>rd</a:t>
            </a:r>
            <a:r>
              <a:t> party teams to change line types/modes</a:t>
            </a:r>
          </a:p>
          <a:p>
            <a:pPr lvl="1" marL="457200" indent="0" defTabSz="914400">
              <a:buSzPct val="100000"/>
              <a:buAutoNum type="alphaLcPeriod" startAt="1"/>
              <a:defRPr sz="800">
                <a:solidFill>
                  <a:srgbClr val="616161"/>
                </a:solidFill>
                <a:latin typeface="Open Sans"/>
                <a:ea typeface="Open Sans"/>
                <a:cs typeface="Open Sans"/>
                <a:sym typeface="Open Sans"/>
              </a:defRPr>
            </a:pPr>
            <a:r>
              <a:t>Can troubleshoot on the fly</a:t>
            </a:r>
          </a:p>
          <a:p>
            <a:pPr defTabSz="914400">
              <a:defRPr sz="800">
                <a:solidFill>
                  <a:srgbClr val="616161"/>
                </a:solidFill>
                <a:latin typeface="Open Sans"/>
                <a:ea typeface="Open Sans"/>
                <a:cs typeface="Open Sans"/>
                <a:sym typeface="Open Sans"/>
              </a:defRPr>
            </a:pPr>
          </a:p>
          <a:p>
            <a:pPr defTabSz="914400">
              <a:buSzPct val="100000"/>
              <a:buAutoNum type="arabicPeriod" startAt="4"/>
              <a:defRPr sz="800">
                <a:solidFill>
                  <a:srgbClr val="616161"/>
                </a:solidFill>
                <a:latin typeface="Open Sans Bold"/>
                <a:ea typeface="Open Sans Bold"/>
                <a:cs typeface="Open Sans Bold"/>
                <a:sym typeface="Open Sans Bold"/>
              </a:defRPr>
            </a:pPr>
            <a:r>
              <a:t> Port lines – eliminated need for third-party alarm vendor on site </a:t>
            </a:r>
          </a:p>
          <a:p>
            <a:pPr lvl="1" marL="457200" indent="0" defTabSz="914400">
              <a:buSzPct val="100000"/>
              <a:buAutoNum type="alphaLcPeriod" startAt="1"/>
              <a:defRPr sz="800">
                <a:solidFill>
                  <a:srgbClr val="616161"/>
                </a:solidFill>
                <a:latin typeface="Open Sans"/>
                <a:ea typeface="Open Sans"/>
                <a:cs typeface="Open Sans"/>
                <a:sym typeface="Open Sans"/>
              </a:defRPr>
            </a:pPr>
            <a:r>
              <a:t>By porting the number ahead of time, no programming is required by the alarm tech.</a:t>
            </a:r>
          </a:p>
          <a:p>
            <a:pPr lvl="1" marL="457200" indent="0" defTabSz="914400">
              <a:buSzPct val="100000"/>
              <a:buAutoNum type="alphaLcPeriod" startAt="1"/>
              <a:defRPr sz="800">
                <a:solidFill>
                  <a:srgbClr val="616161"/>
                </a:solidFill>
                <a:latin typeface="Open Sans"/>
                <a:ea typeface="Open Sans"/>
                <a:cs typeface="Open Sans"/>
                <a:sym typeface="Open Sans"/>
              </a:defRPr>
            </a:pPr>
            <a:r>
              <a:t>saves truck roll costs which are usually passed onto an already aggravated customer </a:t>
            </a:r>
          </a:p>
          <a:p>
            <a:pPr defTabSz="914400">
              <a:defRPr sz="800">
                <a:solidFill>
                  <a:srgbClr val="616161"/>
                </a:solidFill>
                <a:latin typeface="Open Sans"/>
                <a:ea typeface="Open Sans"/>
                <a:cs typeface="Open Sans"/>
                <a:sym typeface="Open Sans"/>
              </a:defRPr>
            </a:pPr>
          </a:p>
          <a:p>
            <a:pPr defTabSz="914400">
              <a:buSzPct val="100000"/>
              <a:buAutoNum type="arabicPeriod" startAt="5"/>
              <a:defRPr sz="800">
                <a:solidFill>
                  <a:srgbClr val="616161"/>
                </a:solidFill>
                <a:latin typeface="Open Sans Bold"/>
                <a:ea typeface="Open Sans Bold"/>
                <a:cs typeface="Open Sans Bold"/>
                <a:sym typeface="Open Sans Bold"/>
              </a:defRPr>
            </a:pPr>
            <a:r>
              <a:t> Completing Install (on visit 1 or 2):</a:t>
            </a:r>
          </a:p>
          <a:p>
            <a:pPr lvl="1" marL="457200" indent="0" defTabSz="914400">
              <a:buSzPct val="100000"/>
              <a:buAutoNum type="alphaLcPeriod" startAt="1"/>
              <a:defRPr sz="800">
                <a:solidFill>
                  <a:srgbClr val="616161"/>
                </a:solidFill>
                <a:latin typeface="Open Sans"/>
                <a:ea typeface="Open Sans"/>
                <a:cs typeface="Open Sans"/>
                <a:sym typeface="Open Sans"/>
              </a:defRPr>
            </a:pPr>
            <a:r>
              <a:t>Check signal strength</a:t>
            </a:r>
          </a:p>
          <a:p>
            <a:pPr lvl="1" marL="457200" indent="0" defTabSz="914400">
              <a:buSzPct val="100000"/>
              <a:buAutoNum type="alphaLcPeriod" startAt="1"/>
              <a:defRPr sz="800">
                <a:solidFill>
                  <a:srgbClr val="616161"/>
                </a:solidFill>
                <a:latin typeface="Open Sans"/>
                <a:ea typeface="Open Sans"/>
                <a:cs typeface="Open Sans"/>
                <a:sym typeface="Open Sans"/>
              </a:defRPr>
            </a:pPr>
            <a:r>
              <a:t>Check line registration</a:t>
            </a:r>
          </a:p>
          <a:p>
            <a:pPr lvl="1" marL="457200" indent="0" defTabSz="914400">
              <a:buSzPct val="100000"/>
              <a:buAutoNum type="alphaLcPeriod" startAt="1"/>
              <a:defRPr sz="800">
                <a:solidFill>
                  <a:srgbClr val="616161"/>
                </a:solidFill>
                <a:latin typeface="Open Sans"/>
                <a:ea typeface="Open Sans"/>
                <a:cs typeface="Open Sans"/>
                <a:sym typeface="Open Sans"/>
              </a:defRPr>
            </a:pPr>
            <a:r>
              <a:t>Complete cross connects</a:t>
            </a:r>
          </a:p>
          <a:p>
            <a:pPr lvl="1" marL="457200" indent="0" defTabSz="914400">
              <a:buSzPct val="100000"/>
              <a:buAutoNum type="alphaLcPeriod" startAt="1"/>
              <a:defRPr sz="800">
                <a:solidFill>
                  <a:srgbClr val="616161"/>
                </a:solidFill>
                <a:latin typeface="Open Sans"/>
                <a:ea typeface="Open Sans"/>
                <a:cs typeface="Open Sans"/>
                <a:sym typeface="Open Sans"/>
              </a:defRPr>
            </a:pPr>
            <a:r>
              <a:t>Commence Post-Port Line Testing Procedures</a:t>
            </a:r>
          </a:p>
          <a:p>
            <a:pPr lvl="1" marL="457200" indent="0" defTabSz="914400">
              <a:buSzPct val="100000"/>
              <a:buAutoNum type="alphaLcPeriod" startAt="1"/>
              <a:defRPr sz="800">
                <a:solidFill>
                  <a:srgbClr val="616161"/>
                </a:solidFill>
                <a:latin typeface="Open Sans"/>
                <a:ea typeface="Open Sans"/>
                <a:cs typeface="Open Sans"/>
                <a:sym typeface="Open Sans"/>
              </a:defRPr>
            </a:pPr>
            <a:r>
              <a:t>If applicable, Test Outbound on Alarms after Cross Connect but prior to porting</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Title 1"/>
          <p:cNvSpPr txBox="1"/>
          <p:nvPr>
            <p:ph type="title"/>
          </p:nvPr>
        </p:nvSpPr>
        <p:spPr>
          <a:xfrm>
            <a:off x="628650" y="273843"/>
            <a:ext cx="7886700" cy="497302"/>
          </a:xfrm>
          <a:prstGeom prst="rect">
            <a:avLst/>
          </a:prstGeom>
        </p:spPr>
        <p:txBody>
          <a:bodyPr/>
          <a:lstStyle>
            <a:lvl1pPr defTabSz="582930">
              <a:defRPr sz="2380">
                <a:latin typeface="Open Sans Semibold"/>
                <a:ea typeface="Open Sans Semibold"/>
                <a:cs typeface="Open Sans Semibold"/>
                <a:sym typeface="Open Sans Semibold"/>
              </a:defRPr>
            </a:lvl1pPr>
          </a:lstStyle>
          <a:p>
            <a:pPr/>
            <a:r>
              <a:t>Project Initiation</a:t>
            </a:r>
          </a:p>
        </p:txBody>
      </p:sp>
      <p:sp>
        <p:nvSpPr>
          <p:cNvPr id="139" name="Content Placeholder 2"/>
          <p:cNvSpPr txBox="1"/>
          <p:nvPr>
            <p:ph type="body" idx="1"/>
          </p:nvPr>
        </p:nvSpPr>
        <p:spPr>
          <a:xfrm>
            <a:off x="628650" y="801015"/>
            <a:ext cx="8272668" cy="3654969"/>
          </a:xfrm>
          <a:prstGeom prst="rect">
            <a:avLst/>
          </a:prstGeom>
        </p:spPr>
        <p:txBody>
          <a:bodyPr/>
          <a:lstStyle/>
          <a:p>
            <a:pPr marL="162877" indent="-162877" defTabSz="651509">
              <a:lnSpc>
                <a:spcPct val="100000"/>
              </a:lnSpc>
              <a:spcBef>
                <a:spcPts val="600"/>
              </a:spcBef>
              <a:defRPr sz="1330">
                <a:solidFill>
                  <a:srgbClr val="616161"/>
                </a:solidFill>
                <a:latin typeface="Open Sans"/>
                <a:ea typeface="Open Sans"/>
                <a:cs typeface="Open Sans"/>
                <a:sym typeface="Open Sans"/>
              </a:defRPr>
            </a:pPr>
            <a:r>
              <a:t>Designate PM – Each Site should have an install project manager</a:t>
            </a:r>
          </a:p>
          <a:p>
            <a:pPr marL="162877" indent="-162877" defTabSz="651509">
              <a:lnSpc>
                <a:spcPct val="100000"/>
              </a:lnSpc>
              <a:spcBef>
                <a:spcPts val="600"/>
              </a:spcBef>
              <a:defRPr sz="1330">
                <a:solidFill>
                  <a:srgbClr val="616161"/>
                </a:solidFill>
                <a:latin typeface="Open Sans"/>
                <a:ea typeface="Open Sans"/>
                <a:cs typeface="Open Sans"/>
                <a:sym typeface="Open Sans"/>
              </a:defRPr>
            </a:pPr>
            <a:r>
              <a:t>Identify Local Contact – Determine Local Contact Name, Email, Phone </a:t>
            </a:r>
          </a:p>
          <a:p>
            <a:pPr marL="162877" indent="-162877" defTabSz="651509">
              <a:lnSpc>
                <a:spcPct val="100000"/>
              </a:lnSpc>
              <a:spcBef>
                <a:spcPts val="600"/>
              </a:spcBef>
              <a:defRPr sz="1330">
                <a:solidFill>
                  <a:srgbClr val="616161"/>
                </a:solidFill>
                <a:latin typeface="Open Sans"/>
                <a:ea typeface="Open Sans"/>
                <a:cs typeface="Open Sans"/>
                <a:sym typeface="Open Sans"/>
              </a:defRPr>
            </a:pPr>
            <a:r>
              <a:t>Identify Availability - Determine local site business hours/availability for work</a:t>
            </a:r>
          </a:p>
          <a:p>
            <a:pPr marL="162877" indent="-162877" defTabSz="651509">
              <a:lnSpc>
                <a:spcPct val="100000"/>
              </a:lnSpc>
              <a:spcBef>
                <a:spcPts val="600"/>
              </a:spcBef>
              <a:defRPr sz="1330">
                <a:solidFill>
                  <a:srgbClr val="616161"/>
                </a:solidFill>
                <a:latin typeface="Open Sans"/>
                <a:ea typeface="Open Sans"/>
                <a:cs typeface="Open Sans"/>
                <a:sym typeface="Open Sans"/>
              </a:defRPr>
            </a:pPr>
            <a:r>
              <a:t>Determine Porting - Identify lines / telephone numbers to be ported </a:t>
            </a:r>
          </a:p>
          <a:p>
            <a:pPr marL="162877" indent="-162877" defTabSz="651509">
              <a:lnSpc>
                <a:spcPct val="100000"/>
              </a:lnSpc>
              <a:spcBef>
                <a:spcPts val="600"/>
              </a:spcBef>
              <a:defRPr sz="1330">
                <a:solidFill>
                  <a:srgbClr val="616161"/>
                </a:solidFill>
                <a:latin typeface="Open Sans"/>
                <a:ea typeface="Open Sans"/>
                <a:cs typeface="Open Sans"/>
                <a:sym typeface="Open Sans"/>
              </a:defRPr>
            </a:pPr>
            <a:r>
              <a:t>Identify NPA - Determine area code new TNs need to have (if applicable)</a:t>
            </a:r>
          </a:p>
          <a:p>
            <a:pPr marL="162877" indent="-162877" defTabSz="651509">
              <a:lnSpc>
                <a:spcPct val="100000"/>
              </a:lnSpc>
              <a:spcBef>
                <a:spcPts val="600"/>
              </a:spcBef>
              <a:defRPr sz="1330">
                <a:solidFill>
                  <a:srgbClr val="616161"/>
                </a:solidFill>
                <a:latin typeface="Open Sans"/>
                <a:ea typeface="Open Sans"/>
                <a:cs typeface="Open Sans"/>
                <a:sym typeface="Open Sans"/>
              </a:defRPr>
            </a:pPr>
            <a:r>
              <a:t>Verify shipping address - Ensure we know where to ship device for installation</a:t>
            </a:r>
          </a:p>
          <a:p>
            <a:pPr marL="162877" indent="-162877" defTabSz="651509">
              <a:lnSpc>
                <a:spcPct val="100000"/>
              </a:lnSpc>
              <a:spcBef>
                <a:spcPts val="600"/>
              </a:spcBef>
              <a:defRPr sz="1330">
                <a:solidFill>
                  <a:srgbClr val="616161"/>
                </a:solidFill>
                <a:latin typeface="Open Sans"/>
                <a:ea typeface="Open Sans"/>
                <a:cs typeface="Open Sans"/>
                <a:sym typeface="Open Sans"/>
              </a:defRPr>
            </a:pPr>
            <a:r>
              <a:t>Alarm Waiver – Obtain waiver for work to be performed with the alarm system</a:t>
            </a:r>
          </a:p>
          <a:p>
            <a:pPr marL="162877" indent="-162877" defTabSz="651509">
              <a:lnSpc>
                <a:spcPct val="100000"/>
              </a:lnSpc>
              <a:spcBef>
                <a:spcPts val="600"/>
              </a:spcBef>
              <a:defRPr sz="1330">
                <a:solidFill>
                  <a:srgbClr val="616161"/>
                </a:solidFill>
                <a:latin typeface="Open Sans"/>
                <a:ea typeface="Open Sans"/>
                <a:cs typeface="Open Sans"/>
                <a:sym typeface="Open Sans"/>
              </a:defRPr>
            </a:pPr>
            <a:r>
              <a:t>Technical Assessment </a:t>
            </a:r>
          </a:p>
          <a:p>
            <a:pPr lvl="1" marL="488632" indent="-162877" defTabSz="651509">
              <a:lnSpc>
                <a:spcPct val="100000"/>
              </a:lnSpc>
              <a:spcBef>
                <a:spcPts val="200"/>
              </a:spcBef>
              <a:defRPr sz="1330">
                <a:solidFill>
                  <a:srgbClr val="616161"/>
                </a:solidFill>
                <a:latin typeface="Open Sans"/>
                <a:ea typeface="Open Sans"/>
                <a:cs typeface="Open Sans"/>
                <a:sym typeface="Open Sans"/>
              </a:defRPr>
            </a:pPr>
            <a:r>
              <a:t>WAN Uplink Capability (firewall considerations)  - determine firewall/DNS requirements at the site</a:t>
            </a:r>
          </a:p>
          <a:p>
            <a:pPr lvl="1" marL="488632" indent="-162877" defTabSz="651509">
              <a:lnSpc>
                <a:spcPct val="100000"/>
              </a:lnSpc>
              <a:spcBef>
                <a:spcPts val="200"/>
              </a:spcBef>
              <a:defRPr sz="1330">
                <a:solidFill>
                  <a:srgbClr val="616161"/>
                </a:solidFill>
                <a:latin typeface="Open Sans"/>
                <a:ea typeface="Open Sans"/>
                <a:cs typeface="Open Sans"/>
                <a:sym typeface="Open Sans"/>
              </a:defRPr>
            </a:pPr>
            <a:r>
              <a:t>Cellular Signal Assessment - determine expectation of cellular signal at the site</a:t>
            </a:r>
          </a:p>
          <a:p>
            <a:pPr lvl="1" marL="488632" indent="-162877" defTabSz="651509">
              <a:lnSpc>
                <a:spcPct val="100000"/>
              </a:lnSpc>
              <a:spcBef>
                <a:spcPts val="200"/>
              </a:spcBef>
              <a:defRPr sz="1330">
                <a:solidFill>
                  <a:srgbClr val="616161"/>
                </a:solidFill>
                <a:latin typeface="Open Sans"/>
                <a:ea typeface="Open Sans"/>
                <a:cs typeface="Open Sans"/>
                <a:sym typeface="Open Sans"/>
              </a:defRPr>
            </a:pPr>
            <a:r>
              <a:t>Analog Devices on Site - determine what analog devices will need a POTS replacement connection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Title 1"/>
          <p:cNvSpPr txBox="1"/>
          <p:nvPr>
            <p:ph type="title"/>
          </p:nvPr>
        </p:nvSpPr>
        <p:spPr>
          <a:xfrm>
            <a:off x="628650" y="273843"/>
            <a:ext cx="7886700" cy="497302"/>
          </a:xfrm>
          <a:prstGeom prst="rect">
            <a:avLst/>
          </a:prstGeom>
        </p:spPr>
        <p:txBody>
          <a:bodyPr/>
          <a:lstStyle>
            <a:lvl1pPr defTabSz="582930">
              <a:defRPr sz="2380">
                <a:latin typeface="Open Sans Semibold"/>
                <a:ea typeface="Open Sans Semibold"/>
                <a:cs typeface="Open Sans Semibold"/>
                <a:sym typeface="Open Sans Semibold"/>
              </a:defRPr>
            </a:lvl1pPr>
          </a:lstStyle>
          <a:p>
            <a:pPr/>
            <a:r>
              <a:t>Project Logistics</a:t>
            </a:r>
          </a:p>
        </p:txBody>
      </p:sp>
      <p:sp>
        <p:nvSpPr>
          <p:cNvPr id="142" name="Content Placeholder 2"/>
          <p:cNvSpPr txBox="1"/>
          <p:nvPr>
            <p:ph type="body" idx="1"/>
          </p:nvPr>
        </p:nvSpPr>
        <p:spPr>
          <a:xfrm>
            <a:off x="628650" y="938462"/>
            <a:ext cx="7886700" cy="3569530"/>
          </a:xfrm>
          <a:prstGeom prst="rect">
            <a:avLst/>
          </a:prstGeom>
        </p:spPr>
        <p:txBody>
          <a:bodyPr/>
          <a:lstStyle/>
          <a:p>
            <a:pPr>
              <a:lnSpc>
                <a:spcPct val="100000"/>
              </a:lnSpc>
              <a:defRPr sz="1500">
                <a:solidFill>
                  <a:srgbClr val="616161"/>
                </a:solidFill>
                <a:latin typeface="Open Sans"/>
                <a:ea typeface="Open Sans"/>
                <a:cs typeface="Open Sans"/>
                <a:sym typeface="Open Sans"/>
              </a:defRPr>
            </a:pPr>
            <a:r>
              <a:t>Enter porting order - Submit port order to bring over the phone number(s)</a:t>
            </a:r>
          </a:p>
          <a:p>
            <a:pPr>
              <a:lnSpc>
                <a:spcPct val="100000"/>
              </a:lnSpc>
              <a:defRPr sz="1500">
                <a:solidFill>
                  <a:srgbClr val="616161"/>
                </a:solidFill>
                <a:latin typeface="Open Sans"/>
                <a:ea typeface="Open Sans"/>
                <a:cs typeface="Open Sans"/>
                <a:sym typeface="Open Sans"/>
              </a:defRPr>
            </a:pPr>
            <a:r>
              <a:t>Establish VoIP Lines  - Provision VoIP platform with SIP user accounts</a:t>
            </a:r>
          </a:p>
          <a:p>
            <a:pPr>
              <a:lnSpc>
                <a:spcPct val="100000"/>
              </a:lnSpc>
              <a:defRPr sz="1500">
                <a:solidFill>
                  <a:srgbClr val="616161"/>
                </a:solidFill>
                <a:latin typeface="Open Sans"/>
                <a:ea typeface="Open Sans"/>
                <a:cs typeface="Open Sans"/>
                <a:sym typeface="Open Sans"/>
              </a:defRPr>
            </a:pPr>
            <a:r>
              <a:t>Confirm E911 and CNAM - Populate call info on the SIP accounts</a:t>
            </a:r>
          </a:p>
          <a:p>
            <a:pPr>
              <a:lnSpc>
                <a:spcPct val="100000"/>
              </a:lnSpc>
              <a:defRPr sz="1500">
                <a:solidFill>
                  <a:srgbClr val="616161"/>
                </a:solidFill>
                <a:latin typeface="Open Sans"/>
                <a:ea typeface="Open Sans"/>
                <a:cs typeface="Open Sans"/>
                <a:sym typeface="Open Sans"/>
              </a:defRPr>
            </a:pPr>
            <a:r>
              <a:t>Activate SIM Card – Ensure cellular account is enabled</a:t>
            </a:r>
          </a:p>
          <a:p>
            <a:pPr>
              <a:lnSpc>
                <a:spcPct val="100000"/>
              </a:lnSpc>
              <a:defRPr sz="1500">
                <a:solidFill>
                  <a:srgbClr val="616161"/>
                </a:solidFill>
                <a:latin typeface="Open Sans"/>
                <a:ea typeface="Open Sans"/>
                <a:cs typeface="Open Sans"/>
                <a:sym typeface="Open Sans"/>
              </a:defRPr>
            </a:pPr>
            <a:r>
              <a:t>Provision device – Apply </a:t>
            </a:r>
          </a:p>
          <a:p>
            <a:pPr>
              <a:lnSpc>
                <a:spcPct val="100000"/>
              </a:lnSpc>
              <a:defRPr sz="1500">
                <a:solidFill>
                  <a:srgbClr val="616161"/>
                </a:solidFill>
                <a:latin typeface="Open Sans"/>
                <a:ea typeface="Open Sans"/>
                <a:cs typeface="Open Sans"/>
                <a:sym typeface="Open Sans"/>
              </a:defRPr>
            </a:pPr>
            <a:r>
              <a:t>Ship device to site</a:t>
            </a:r>
          </a:p>
          <a:p>
            <a:pPr>
              <a:lnSpc>
                <a:spcPct val="100000"/>
              </a:lnSpc>
              <a:defRPr sz="1500">
                <a:solidFill>
                  <a:srgbClr val="616161"/>
                </a:solidFill>
                <a:latin typeface="Open Sans"/>
                <a:ea typeface="Open Sans"/>
                <a:cs typeface="Open Sans"/>
                <a:sym typeface="Open Sans"/>
              </a:defRPr>
            </a:pPr>
            <a:r>
              <a:t>Confirm receipt of device on site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Title 1"/>
          <p:cNvSpPr txBox="1"/>
          <p:nvPr>
            <p:ph type="title"/>
          </p:nvPr>
        </p:nvSpPr>
        <p:spPr>
          <a:xfrm>
            <a:off x="628650" y="273843"/>
            <a:ext cx="7886700" cy="497302"/>
          </a:xfrm>
          <a:prstGeom prst="rect">
            <a:avLst/>
          </a:prstGeom>
        </p:spPr>
        <p:txBody>
          <a:bodyPr/>
          <a:lstStyle>
            <a:lvl1pPr defTabSz="582930">
              <a:defRPr sz="2380">
                <a:latin typeface="Open Sans Semibold"/>
                <a:ea typeface="Open Sans Semibold"/>
                <a:cs typeface="Open Sans Semibold"/>
                <a:sym typeface="Open Sans Semibold"/>
              </a:defRPr>
            </a:lvl1pPr>
          </a:lstStyle>
          <a:p>
            <a:pPr/>
            <a:r>
              <a:t>Tools For The Technician</a:t>
            </a:r>
          </a:p>
        </p:txBody>
      </p:sp>
      <p:sp>
        <p:nvSpPr>
          <p:cNvPr id="145" name="Content Placeholder 2"/>
          <p:cNvSpPr txBox="1"/>
          <p:nvPr>
            <p:ph type="body" sz="half" idx="1"/>
          </p:nvPr>
        </p:nvSpPr>
        <p:spPr>
          <a:xfrm>
            <a:off x="630173" y="939021"/>
            <a:ext cx="4044463" cy="3569530"/>
          </a:xfrm>
          <a:prstGeom prst="rect">
            <a:avLst/>
          </a:prstGeom>
        </p:spPr>
        <p:txBody>
          <a:bodyPr/>
          <a:lstStyle/>
          <a:p>
            <a:pPr>
              <a:lnSpc>
                <a:spcPct val="100000"/>
              </a:lnSpc>
              <a:defRPr sz="1200">
                <a:solidFill>
                  <a:srgbClr val="606160"/>
                </a:solidFill>
                <a:latin typeface="Open Sans"/>
                <a:ea typeface="Open Sans"/>
                <a:cs typeface="Open Sans"/>
                <a:sym typeface="Open Sans"/>
              </a:defRPr>
            </a:pPr>
            <a:r>
              <a:t>Sufficient quantity of dual RJ-45 port surface mount boxes (aka Biscuit Jack)</a:t>
            </a:r>
          </a:p>
          <a:p>
            <a:pPr>
              <a:lnSpc>
                <a:spcPct val="100000"/>
              </a:lnSpc>
              <a:defRPr sz="1200">
                <a:solidFill>
                  <a:srgbClr val="606160"/>
                </a:solidFill>
                <a:latin typeface="Open Sans"/>
                <a:ea typeface="Open Sans"/>
                <a:cs typeface="Open Sans"/>
                <a:sym typeface="Open Sans"/>
              </a:defRPr>
            </a:pPr>
            <a:r>
              <a:t>Sufficient quantity of RJ-11 or RJ-45 keystone plugs</a:t>
            </a:r>
          </a:p>
          <a:p>
            <a:pPr>
              <a:lnSpc>
                <a:spcPct val="100000"/>
              </a:lnSpc>
              <a:defRPr sz="1200">
                <a:solidFill>
                  <a:srgbClr val="606160"/>
                </a:solidFill>
                <a:latin typeface="Open Sans"/>
                <a:ea typeface="Open Sans"/>
                <a:cs typeface="Open Sans"/>
                <a:sym typeface="Open Sans"/>
              </a:defRPr>
            </a:pPr>
            <a:r>
              <a:t>Power strip (as a precaution in case there are not sufficient outlets in the room)</a:t>
            </a:r>
          </a:p>
          <a:p>
            <a:pPr>
              <a:lnSpc>
                <a:spcPct val="100000"/>
              </a:lnSpc>
              <a:defRPr sz="1200">
                <a:solidFill>
                  <a:srgbClr val="606160"/>
                </a:solidFill>
                <a:latin typeface="Open Sans"/>
                <a:ea typeface="Open Sans"/>
                <a:cs typeface="Open Sans"/>
                <a:sym typeface="Open Sans"/>
              </a:defRPr>
            </a:pPr>
            <a:r>
              <a:t>Extra RJ-11 cable and RJ-11 male adapters, in the event additional or longer runs are required</a:t>
            </a:r>
          </a:p>
          <a:p>
            <a:pPr>
              <a:lnSpc>
                <a:spcPct val="100000"/>
              </a:lnSpc>
              <a:defRPr sz="1200">
                <a:solidFill>
                  <a:srgbClr val="606160"/>
                </a:solidFill>
                <a:latin typeface="Open Sans"/>
                <a:ea typeface="Open Sans"/>
                <a:cs typeface="Open Sans"/>
                <a:sym typeface="Open Sans"/>
              </a:defRPr>
            </a:pPr>
            <a:r>
              <a:t>Cordless drill/driver with bits to install mounting hardware to wallboard</a:t>
            </a:r>
          </a:p>
          <a:p>
            <a:pPr>
              <a:lnSpc>
                <a:spcPct val="100000"/>
              </a:lnSpc>
              <a:defRPr sz="1200">
                <a:solidFill>
                  <a:srgbClr val="606160"/>
                </a:solidFill>
                <a:latin typeface="Open Sans"/>
                <a:ea typeface="Open Sans"/>
                <a:cs typeface="Open Sans"/>
                <a:sym typeface="Open Sans"/>
              </a:defRPr>
            </a:pPr>
            <a:r>
              <a:t>All hand tools required to make Cat5 cable runs (glow-stick, wire tape, etc.)</a:t>
            </a:r>
          </a:p>
          <a:p>
            <a:pPr>
              <a:lnSpc>
                <a:spcPct val="100000"/>
              </a:lnSpc>
              <a:defRPr sz="1200">
                <a:solidFill>
                  <a:srgbClr val="606160"/>
                </a:solidFill>
                <a:latin typeface="Open Sans"/>
                <a:ea typeface="Open Sans"/>
                <a:cs typeface="Open Sans"/>
                <a:sym typeface="Open Sans"/>
              </a:defRPr>
            </a:pPr>
            <a:r>
              <a:t>Butt Set (or analog test telephone if Butt Set doesn't have an RJ-11 plug/jack interface)</a:t>
            </a:r>
          </a:p>
        </p:txBody>
      </p:sp>
      <p:sp>
        <p:nvSpPr>
          <p:cNvPr id="146" name="Content Placeholder 2"/>
          <p:cNvSpPr txBox="1"/>
          <p:nvPr/>
        </p:nvSpPr>
        <p:spPr>
          <a:xfrm>
            <a:off x="4679324" y="939021"/>
            <a:ext cx="3953023" cy="356953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Camera with 3.0 megapixels or higher photo resolution (Modern cellphone will suffice)</a:t>
            </a:r>
            <a:endParaRPr sz="2000"/>
          </a:p>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All termination tools and line/tone testers</a:t>
            </a:r>
            <a:endParaRPr sz="2000"/>
          </a:p>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Zip Ties / Velcro for wire management</a:t>
            </a:r>
            <a:endParaRPr sz="2000"/>
          </a:p>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Cat5e patch cables of varying lengths</a:t>
            </a:r>
            <a:endParaRPr sz="2000"/>
          </a:p>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Label maker (to label biscuit jacks)</a:t>
            </a:r>
            <a:endParaRPr sz="2000"/>
          </a:p>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CAT5E cable – minimum 150 feet</a:t>
            </a:r>
            <a:endParaRPr sz="2000"/>
          </a:p>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6" torpedo level</a:t>
            </a:r>
            <a:endParaRPr sz="2000"/>
          </a:p>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Voltmeter</a:t>
            </a:r>
            <a:endParaRPr sz="2000"/>
          </a:p>
          <a:p>
            <a:pPr marL="171450" indent="-171450" defTabSz="685800">
              <a:spcBef>
                <a:spcPts val="700"/>
              </a:spcBef>
              <a:buSzPct val="100000"/>
              <a:buFont typeface="Arial"/>
              <a:buChar char="•"/>
              <a:defRPr sz="1200">
                <a:solidFill>
                  <a:srgbClr val="606160"/>
                </a:solidFill>
                <a:latin typeface="Open Sans Regular"/>
                <a:ea typeface="Open Sans Regular"/>
                <a:cs typeface="Open Sans Regular"/>
                <a:sym typeface="Open Sans Regular"/>
              </a:defRPr>
            </a:pPr>
            <a:r>
              <a:t>Flashlight</a:t>
            </a:r>
            <a:endParaRPr sz="2000"/>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Title 1"/>
          <p:cNvSpPr txBox="1"/>
          <p:nvPr>
            <p:ph type="title"/>
          </p:nvPr>
        </p:nvSpPr>
        <p:spPr>
          <a:xfrm>
            <a:off x="628650" y="273843"/>
            <a:ext cx="7886700" cy="497302"/>
          </a:xfrm>
          <a:prstGeom prst="rect">
            <a:avLst/>
          </a:prstGeom>
        </p:spPr>
        <p:txBody>
          <a:bodyPr/>
          <a:lstStyle>
            <a:lvl1pPr defTabSz="582930">
              <a:defRPr sz="2380">
                <a:latin typeface="Open Sans Semibold"/>
                <a:ea typeface="Open Sans Semibold"/>
                <a:cs typeface="Open Sans Semibold"/>
                <a:sym typeface="Open Sans Semibold"/>
              </a:defRPr>
            </a:lvl1pPr>
          </a:lstStyle>
          <a:p>
            <a:pPr/>
            <a:r>
              <a:t>Technician Skillset</a:t>
            </a:r>
          </a:p>
        </p:txBody>
      </p:sp>
      <p:sp>
        <p:nvSpPr>
          <p:cNvPr id="149" name="Content Placeholder 2"/>
          <p:cNvSpPr txBox="1"/>
          <p:nvPr>
            <p:ph type="body" idx="1"/>
          </p:nvPr>
        </p:nvSpPr>
        <p:spPr>
          <a:xfrm>
            <a:off x="628650" y="938462"/>
            <a:ext cx="7886700" cy="3569530"/>
          </a:xfrm>
          <a:prstGeom prst="rect">
            <a:avLst/>
          </a:prstGeom>
        </p:spPr>
        <p:txBody>
          <a:bodyPr/>
          <a:lstStyle/>
          <a:p>
            <a:pPr marL="0" indent="0" defTabSz="610361">
              <a:lnSpc>
                <a:spcPct val="100000"/>
              </a:lnSpc>
              <a:spcBef>
                <a:spcPts val="600"/>
              </a:spcBef>
              <a:buSzTx/>
              <a:buNone/>
              <a:defRPr sz="1157">
                <a:solidFill>
                  <a:srgbClr val="606160"/>
                </a:solidFill>
                <a:latin typeface="Open Sans Semibold"/>
                <a:ea typeface="Open Sans Semibold"/>
                <a:cs typeface="Open Sans Semibold"/>
                <a:sym typeface="Open Sans Semibold"/>
              </a:defRPr>
            </a:pPr>
            <a:r>
              <a:t>Recommended Skillset for PIAB Installations</a:t>
            </a:r>
            <a:endParaRPr sz="1602"/>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Basic familiarity with analog appliances, such as Fire Panel, Burglar Panels, Call Boxes, FAX machines, and modems.</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Extensive experience with the connection of analog devices to POTS/Voice lines.</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Extensive experience using a cable toner to identify twisted pair copper lines in a facility.</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Extensive experience using a buttset and banjo for POTS line testing.</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Experience installing and using telephone biscuit jacks as a termination point for phone line connections.</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Basic networking experience for RJ-45 connections to a local area network and validating connectivity with a laptop. </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Ability to locate DEMARC for existing POTS lines that provide dial tone to analog appliances, familiarity with 66-block/110-block terminations, and use of a punch-down tool to make cross connections.</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Familiarity with DataRemote installation best practices for PIAB installations.  Most notably, testing procedures for analog call validation, foreign voltage detection, and basic troubleshooting.</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Experience with the physical mounting of networking equipment.</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Experience using a multi-meter to check DC voltage and continuity.</a:t>
            </a:r>
          </a:p>
          <a:p>
            <a:pPr marL="305180" indent="-305180" defTabSz="610361">
              <a:lnSpc>
                <a:spcPct val="100000"/>
              </a:lnSpc>
              <a:spcBef>
                <a:spcPts val="600"/>
              </a:spcBef>
              <a:buFontTx/>
              <a:buAutoNum type="arabicPeriod" startAt="1"/>
              <a:defRPr sz="1068">
                <a:solidFill>
                  <a:srgbClr val="606160"/>
                </a:solidFill>
                <a:latin typeface="Open Sans"/>
                <a:ea typeface="Open Sans"/>
                <a:cs typeface="Open Sans"/>
                <a:sym typeface="Open Sans"/>
              </a:defRPr>
            </a:pPr>
            <a:r>
              <a:t>Familiarity with troubleshooting techniques for local network issues (firewall, DNS, etc.).</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itle 1"/>
          <p:cNvSpPr txBox="1"/>
          <p:nvPr>
            <p:ph type="title"/>
          </p:nvPr>
        </p:nvSpPr>
        <p:spPr>
          <a:xfrm>
            <a:off x="628650" y="273843"/>
            <a:ext cx="7886700" cy="497302"/>
          </a:xfrm>
          <a:prstGeom prst="rect">
            <a:avLst/>
          </a:prstGeom>
        </p:spPr>
        <p:txBody>
          <a:bodyPr/>
          <a:lstStyle>
            <a:lvl1pPr defTabSz="582930">
              <a:defRPr sz="2380">
                <a:latin typeface="Open Sans Semibold"/>
                <a:ea typeface="Open Sans Semibold"/>
                <a:cs typeface="Open Sans Semibold"/>
                <a:sym typeface="Open Sans Semibold"/>
              </a:defRPr>
            </a:lvl1pPr>
          </a:lstStyle>
          <a:p>
            <a:pPr/>
            <a:r>
              <a:t>On-Site – Device Setup</a:t>
            </a:r>
          </a:p>
        </p:txBody>
      </p:sp>
      <p:sp>
        <p:nvSpPr>
          <p:cNvPr id="152" name="Content Placeholder 2"/>
          <p:cNvSpPr txBox="1"/>
          <p:nvPr>
            <p:ph type="body" idx="1"/>
          </p:nvPr>
        </p:nvSpPr>
        <p:spPr>
          <a:xfrm>
            <a:off x="628650" y="938462"/>
            <a:ext cx="7886700" cy="3569530"/>
          </a:xfrm>
          <a:prstGeom prst="rect">
            <a:avLst/>
          </a:prstGeom>
        </p:spPr>
        <p:txBody>
          <a:bodyPr/>
          <a:lstStyle/>
          <a:p>
            <a:pPr marL="171449" indent="-171449">
              <a:lnSpc>
                <a:spcPct val="100000"/>
              </a:lnSpc>
              <a:defRPr sz="1400">
                <a:solidFill>
                  <a:srgbClr val="616162"/>
                </a:solidFill>
                <a:latin typeface="Open Sans"/>
                <a:ea typeface="Open Sans"/>
                <a:cs typeface="Open Sans"/>
                <a:sym typeface="Open Sans"/>
              </a:defRPr>
            </a:pPr>
            <a:r>
              <a:t>Plug in PIAB Device </a:t>
            </a:r>
          </a:p>
          <a:p>
            <a:pPr marL="171449" indent="-171449">
              <a:lnSpc>
                <a:spcPct val="100000"/>
              </a:lnSpc>
              <a:defRPr sz="1400">
                <a:solidFill>
                  <a:srgbClr val="616162"/>
                </a:solidFill>
                <a:latin typeface="Open Sans"/>
                <a:ea typeface="Open Sans"/>
                <a:cs typeface="Open Sans"/>
                <a:sym typeface="Open Sans"/>
              </a:defRPr>
            </a:pPr>
            <a:r>
              <a:t>Connect WAN Uplink </a:t>
            </a:r>
          </a:p>
          <a:p>
            <a:pPr lvl="1" marL="514350" indent="-171450">
              <a:lnSpc>
                <a:spcPct val="100000"/>
              </a:lnSpc>
              <a:spcBef>
                <a:spcPts val="300"/>
              </a:spcBef>
              <a:defRPr sz="1400">
                <a:solidFill>
                  <a:srgbClr val="616162"/>
                </a:solidFill>
                <a:latin typeface="Open Sans"/>
                <a:ea typeface="Open Sans"/>
                <a:cs typeface="Open Sans"/>
                <a:sym typeface="Open Sans"/>
              </a:defRPr>
            </a:pPr>
            <a:r>
              <a:t>Confirm WAN Uplink link status </a:t>
            </a:r>
          </a:p>
          <a:p>
            <a:pPr lvl="1" marL="514350" indent="-171450">
              <a:lnSpc>
                <a:spcPct val="100000"/>
              </a:lnSpc>
              <a:spcBef>
                <a:spcPts val="300"/>
              </a:spcBef>
              <a:defRPr sz="1400">
                <a:solidFill>
                  <a:srgbClr val="616162"/>
                </a:solidFill>
                <a:latin typeface="Open Sans"/>
                <a:ea typeface="Open Sans"/>
                <a:cs typeface="Open Sans"/>
                <a:sym typeface="Open Sans"/>
              </a:defRPr>
            </a:pPr>
            <a:r>
              <a:t>Ping to 8.8.8.8 working 			</a:t>
            </a:r>
            <a:r>
              <a:rPr>
                <a:solidFill>
                  <a:srgbClr val="538CAF"/>
                </a:solidFill>
              </a:rPr>
              <a:t>Common Issue: Firewall blocking traffic</a:t>
            </a:r>
            <a:r>
              <a:t> </a:t>
            </a:r>
          </a:p>
          <a:p>
            <a:pPr lvl="1" marL="514350" indent="-171450">
              <a:lnSpc>
                <a:spcPct val="100000"/>
              </a:lnSpc>
              <a:spcBef>
                <a:spcPts val="300"/>
              </a:spcBef>
              <a:defRPr sz="1400">
                <a:solidFill>
                  <a:srgbClr val="606160"/>
                </a:solidFill>
                <a:latin typeface="Open Sans"/>
                <a:ea typeface="Open Sans"/>
                <a:cs typeface="Open Sans"/>
                <a:sym typeface="Open Sans"/>
              </a:defRPr>
            </a:pPr>
            <a:r>
              <a:t>DNS resolution working 			</a:t>
            </a:r>
            <a:r>
              <a:rPr>
                <a:solidFill>
                  <a:srgbClr val="538CAF"/>
                </a:solidFill>
              </a:rPr>
              <a:t>Potential Issue: DNS resolution issues </a:t>
            </a:r>
          </a:p>
          <a:p>
            <a:pPr marL="171449" indent="-171449">
              <a:lnSpc>
                <a:spcPct val="100000"/>
              </a:lnSpc>
              <a:defRPr sz="1400">
                <a:solidFill>
                  <a:srgbClr val="606160"/>
                </a:solidFill>
                <a:latin typeface="Open Sans"/>
                <a:ea typeface="Open Sans"/>
                <a:cs typeface="Open Sans"/>
                <a:sym typeface="Open Sans"/>
              </a:defRPr>
            </a:pPr>
            <a:r>
              <a:t>Confirm Cellular Internet Connectivity </a:t>
            </a:r>
          </a:p>
          <a:p>
            <a:pPr lvl="1" marL="514350" indent="-171450">
              <a:lnSpc>
                <a:spcPct val="100000"/>
              </a:lnSpc>
              <a:spcBef>
                <a:spcPts val="300"/>
              </a:spcBef>
              <a:defRPr sz="1400">
                <a:solidFill>
                  <a:srgbClr val="616161"/>
                </a:solidFill>
                <a:latin typeface="Open Sans"/>
                <a:ea typeface="Open Sans"/>
                <a:cs typeface="Open Sans"/>
                <a:sym typeface="Open Sans"/>
              </a:defRPr>
            </a:pPr>
            <a:r>
              <a:t>SIM Activated</a:t>
            </a:r>
          </a:p>
          <a:p>
            <a:pPr lvl="1" marL="514350" indent="-171450">
              <a:lnSpc>
                <a:spcPct val="100000"/>
              </a:lnSpc>
              <a:spcBef>
                <a:spcPts val="300"/>
              </a:spcBef>
              <a:defRPr sz="1400">
                <a:solidFill>
                  <a:srgbClr val="606160"/>
                </a:solidFill>
                <a:latin typeface="Open Sans"/>
                <a:ea typeface="Open Sans"/>
                <a:cs typeface="Open Sans"/>
                <a:sym typeface="Open Sans"/>
              </a:defRPr>
            </a:pPr>
            <a:r>
              <a:t>APN Details – if needed                                    </a:t>
            </a:r>
            <a:r>
              <a:rPr>
                <a:solidFill>
                  <a:srgbClr val="538CAF"/>
                </a:solidFill>
              </a:rPr>
              <a:t>Potential Issue: SIM not activated</a:t>
            </a:r>
            <a:r>
              <a:t> </a:t>
            </a:r>
          </a:p>
          <a:p>
            <a:pPr lvl="1" marL="514350" indent="-171450">
              <a:lnSpc>
                <a:spcPct val="100000"/>
              </a:lnSpc>
              <a:spcBef>
                <a:spcPts val="300"/>
              </a:spcBef>
              <a:defRPr sz="1400">
                <a:solidFill>
                  <a:srgbClr val="606160"/>
                </a:solidFill>
                <a:latin typeface="Open Sans"/>
                <a:ea typeface="Open Sans"/>
                <a:cs typeface="Open Sans"/>
                <a:sym typeface="Open Sans"/>
              </a:defRPr>
            </a:pPr>
            <a:r>
              <a:t>Signal Strength Good 			</a:t>
            </a:r>
            <a:r>
              <a:rPr>
                <a:solidFill>
                  <a:srgbClr val="538CAF"/>
                </a:solidFill>
              </a:rPr>
              <a:t>Potential Issue: Cell signal not ideal</a:t>
            </a:r>
            <a:r>
              <a:t>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Title 1"/>
          <p:cNvSpPr txBox="1"/>
          <p:nvPr>
            <p:ph type="title"/>
          </p:nvPr>
        </p:nvSpPr>
        <p:spPr>
          <a:xfrm>
            <a:off x="628650" y="273843"/>
            <a:ext cx="7886700" cy="497302"/>
          </a:xfrm>
          <a:prstGeom prst="rect">
            <a:avLst/>
          </a:prstGeom>
        </p:spPr>
        <p:txBody>
          <a:bodyPr/>
          <a:lstStyle>
            <a:lvl1pPr defTabSz="678941">
              <a:defRPr sz="2772"/>
            </a:lvl1pPr>
          </a:lstStyle>
          <a:p>
            <a:pPr/>
            <a:r>
              <a:t>On-Site – Inside Wiring</a:t>
            </a:r>
          </a:p>
        </p:txBody>
      </p:sp>
      <p:sp>
        <p:nvSpPr>
          <p:cNvPr id="155" name="Content Placeholder 2"/>
          <p:cNvSpPr txBox="1"/>
          <p:nvPr>
            <p:ph type="body" idx="1"/>
          </p:nvPr>
        </p:nvSpPr>
        <p:spPr>
          <a:xfrm>
            <a:off x="628650" y="938462"/>
            <a:ext cx="7886700" cy="3569530"/>
          </a:xfrm>
          <a:prstGeom prst="rect">
            <a:avLst/>
          </a:prstGeom>
        </p:spPr>
        <p:txBody>
          <a:bodyPr/>
          <a:lstStyle/>
          <a:p>
            <a:pPr marL="144017" indent="-144017" defTabSz="576071">
              <a:lnSpc>
                <a:spcPct val="100000"/>
              </a:lnSpc>
              <a:spcBef>
                <a:spcPts val="500"/>
              </a:spcBef>
              <a:defRPr sz="1092">
                <a:solidFill>
                  <a:srgbClr val="616161"/>
                </a:solidFill>
                <a:latin typeface="Open Sans Regular"/>
                <a:ea typeface="Open Sans Regular"/>
                <a:cs typeface="Open Sans Regular"/>
                <a:sym typeface="Open Sans Regular"/>
              </a:defRPr>
            </a:pPr>
            <a:r>
              <a:t>Identify Analog Lines at the Panel </a:t>
            </a:r>
            <a:endParaRPr sz="1260"/>
          </a:p>
          <a:p>
            <a:pPr marL="144017" indent="-144017" defTabSz="576071">
              <a:lnSpc>
                <a:spcPct val="100000"/>
              </a:lnSpc>
              <a:spcBef>
                <a:spcPts val="500"/>
              </a:spcBef>
              <a:defRPr sz="1092">
                <a:solidFill>
                  <a:srgbClr val="616161"/>
                </a:solidFill>
                <a:latin typeface="Open Sans Regular"/>
                <a:ea typeface="Open Sans Regular"/>
                <a:cs typeface="Open Sans Regular"/>
                <a:sym typeface="Open Sans Regular"/>
              </a:defRPr>
            </a:pPr>
            <a:r>
              <a:t>Perform test call from panel end with banjo/butt set – confirm existing POTS line &amp; trace to DMARC </a:t>
            </a:r>
            <a:endParaRPr sz="1260"/>
          </a:p>
          <a:p>
            <a:pPr marL="144017" indent="-144017" defTabSz="576071">
              <a:lnSpc>
                <a:spcPct val="100000"/>
              </a:lnSpc>
              <a:spcBef>
                <a:spcPts val="500"/>
              </a:spcBef>
              <a:defRPr sz="1092">
                <a:solidFill>
                  <a:srgbClr val="616161"/>
                </a:solidFill>
                <a:latin typeface="Open Sans Regular"/>
                <a:ea typeface="Open Sans Regular"/>
                <a:cs typeface="Open Sans Regular"/>
                <a:sym typeface="Open Sans Regular"/>
              </a:defRPr>
            </a:pPr>
            <a:r>
              <a:t>Install Biscuit Jack next to PIAB Device </a:t>
            </a:r>
            <a:endParaRPr sz="1260"/>
          </a:p>
          <a:p>
            <a:pPr marL="144017" indent="-144017" defTabSz="576071">
              <a:lnSpc>
                <a:spcPct val="100000"/>
              </a:lnSpc>
              <a:spcBef>
                <a:spcPts val="500"/>
              </a:spcBef>
              <a:defRPr sz="1092">
                <a:solidFill>
                  <a:srgbClr val="616161"/>
                </a:solidFill>
                <a:latin typeface="Open Sans Regular"/>
                <a:ea typeface="Open Sans Regular"/>
                <a:cs typeface="Open Sans Regular"/>
                <a:sym typeface="Open Sans Regular"/>
              </a:defRPr>
            </a:pPr>
            <a:r>
              <a:t>Check line for voltage on biscuit jack before plugging into DataRemote </a:t>
            </a:r>
            <a:endParaRPr sz="1260"/>
          </a:p>
          <a:p>
            <a:pPr marL="144017" indent="-144017" defTabSz="576071">
              <a:lnSpc>
                <a:spcPct val="100000"/>
              </a:lnSpc>
              <a:spcBef>
                <a:spcPts val="500"/>
              </a:spcBef>
              <a:defRPr sz="1092">
                <a:solidFill>
                  <a:srgbClr val="616161"/>
                </a:solidFill>
                <a:latin typeface="Open Sans Regular"/>
                <a:ea typeface="Open Sans Regular"/>
                <a:cs typeface="Open Sans Regular"/>
                <a:sym typeface="Open Sans Regular"/>
              </a:defRPr>
            </a:pPr>
            <a:r>
              <a:t>Note – Cross-connect direct to 66/110-block is an option if technician has experience with punch-down and telephony connections.  If not, then biscuit jack is recommended for simplicity and reducing risk of incorrect cross-connect.</a:t>
            </a:r>
            <a:endParaRPr sz="1260"/>
          </a:p>
          <a:p>
            <a:pPr marL="144017" indent="-144017" defTabSz="576071">
              <a:lnSpc>
                <a:spcPct val="100000"/>
              </a:lnSpc>
              <a:spcBef>
                <a:spcPts val="500"/>
              </a:spcBef>
              <a:defRPr sz="1092">
                <a:solidFill>
                  <a:srgbClr val="616161"/>
                </a:solidFill>
                <a:latin typeface="Open Sans Regular"/>
                <a:ea typeface="Open Sans Regular"/>
                <a:cs typeface="Open Sans Regular"/>
                <a:sym typeface="Open Sans Regular"/>
              </a:defRPr>
            </a:pPr>
            <a:r>
              <a:t>Perform Alarm Test Call - Once the call has begun, dial tone should be heard, and then DTMF dialing tones should be heard.  Shortly after, more tones will be heard corresponding to the alarm messages being sent via the configured protocol.  When Alarm line is placed in AUTO detect mode, the first call will be a failed call.  This is expected because the device is working with the panel to identify the protocol so that the configuration can be automatically updated.  The second call is expected to be successful.</a:t>
            </a:r>
            <a:endParaRPr sz="1260"/>
          </a:p>
          <a:p>
            <a:pPr marL="144017" indent="-144017" defTabSz="576071">
              <a:lnSpc>
                <a:spcPct val="100000"/>
              </a:lnSpc>
              <a:spcBef>
                <a:spcPts val="500"/>
              </a:spcBef>
              <a:defRPr sz="1092">
                <a:solidFill>
                  <a:srgbClr val="616161"/>
                </a:solidFill>
                <a:latin typeface="Open Sans Regular"/>
                <a:ea typeface="Open Sans Regular"/>
                <a:cs typeface="Open Sans Regular"/>
                <a:sym typeface="Open Sans Regular"/>
              </a:defRPr>
            </a:pPr>
            <a:r>
              <a:t>Perform FAX Line Test Call – It is important to note that a line configured for FAX mode does not carry voice audio.  You can still use a buttset to perform a test call, but you will only be able to hear FAX handshake audio tones on the line.  This is expected, and this test call allows you to confirm that the line can successfully make a phone call.  Performing a real FAX call with a FAX machine is needed to confirm that the FAX can communicate successfully.</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Title 1"/>
          <p:cNvSpPr txBox="1"/>
          <p:nvPr>
            <p:ph type="title"/>
          </p:nvPr>
        </p:nvSpPr>
        <p:spPr>
          <a:xfrm>
            <a:off x="628650" y="273843"/>
            <a:ext cx="7886700" cy="497302"/>
          </a:xfrm>
          <a:prstGeom prst="rect">
            <a:avLst/>
          </a:prstGeom>
        </p:spPr>
        <p:txBody>
          <a:bodyPr/>
          <a:lstStyle>
            <a:lvl1pPr defTabSz="582930">
              <a:defRPr sz="2380">
                <a:latin typeface="Open Sans Semibold"/>
                <a:ea typeface="Open Sans Semibold"/>
                <a:cs typeface="Open Sans Semibold"/>
                <a:sym typeface="Open Sans Semibold"/>
              </a:defRPr>
            </a:lvl1pPr>
          </a:lstStyle>
          <a:p>
            <a:pPr/>
            <a:r>
              <a:t>Tier 2 – Considerations for Alarm Line Installs</a:t>
            </a:r>
          </a:p>
        </p:txBody>
      </p:sp>
      <p:sp>
        <p:nvSpPr>
          <p:cNvPr id="158" name="Content Placeholder 2"/>
          <p:cNvSpPr txBox="1"/>
          <p:nvPr>
            <p:ph type="body" idx="1"/>
          </p:nvPr>
        </p:nvSpPr>
        <p:spPr>
          <a:xfrm>
            <a:off x="628650" y="938462"/>
            <a:ext cx="7886700" cy="3569530"/>
          </a:xfrm>
          <a:prstGeom prst="rect">
            <a:avLst/>
          </a:prstGeom>
        </p:spPr>
        <p:txBody>
          <a:bodyPr/>
          <a:lstStyle/>
          <a:p>
            <a:pPr marL="171449" indent="-171449">
              <a:lnSpc>
                <a:spcPct val="100000"/>
              </a:lnSpc>
              <a:defRPr sz="1400">
                <a:solidFill>
                  <a:srgbClr val="616161"/>
                </a:solidFill>
                <a:latin typeface="Open Sans"/>
                <a:ea typeface="Open Sans"/>
                <a:cs typeface="Open Sans"/>
                <a:sym typeface="Open Sans"/>
              </a:defRPr>
            </a:pPr>
            <a:r>
              <a:t>A customer-signed Alarm Waiver is recommended</a:t>
            </a:r>
          </a:p>
          <a:p>
            <a:pPr marL="171449" indent="-171449">
              <a:lnSpc>
                <a:spcPct val="100000"/>
              </a:lnSpc>
              <a:defRPr sz="1400">
                <a:solidFill>
                  <a:srgbClr val="616161"/>
                </a:solidFill>
                <a:latin typeface="Open Sans"/>
                <a:ea typeface="Open Sans"/>
                <a:cs typeface="Open Sans"/>
                <a:sym typeface="Open Sans"/>
              </a:defRPr>
            </a:pPr>
            <a:r>
              <a:t>Use care when plugging a buttset into a port configured as Alarm-AUTO because the first call is used to automatically detect the alarm protocol.  A detailed task plan for alarm line testing &amp; validation is essential for high alarm install success rate.</a:t>
            </a:r>
          </a:p>
          <a:p>
            <a:pPr marL="171449" indent="-171449">
              <a:lnSpc>
                <a:spcPct val="100000"/>
              </a:lnSpc>
              <a:defRPr sz="1400">
                <a:solidFill>
                  <a:srgbClr val="616161"/>
                </a:solidFill>
                <a:latin typeface="Open Sans"/>
                <a:ea typeface="Open Sans"/>
                <a:cs typeface="Open Sans"/>
                <a:sym typeface="Open Sans"/>
              </a:defRPr>
            </a:pPr>
            <a:r>
              <a:t>Invoke a Fire Alarm Panel “trouble condition” by removing the telephone line connections for the alarm panel for at least 3 minutes.  When plugging back in, the alarm panel will make a call home.</a:t>
            </a:r>
          </a:p>
          <a:p>
            <a:pPr marL="171449" indent="-171449">
              <a:lnSpc>
                <a:spcPct val="100000"/>
              </a:lnSpc>
              <a:defRPr sz="1400">
                <a:solidFill>
                  <a:srgbClr val="616161"/>
                </a:solidFill>
                <a:latin typeface="Open Sans"/>
                <a:ea typeface="Open Sans"/>
                <a:cs typeface="Open Sans"/>
                <a:sym typeface="Open Sans"/>
              </a:defRPr>
            </a:pPr>
            <a:r>
              <a:t>If the alarm mode has been changed from AUTO mode before successfully completing the setup, configure the line mode back to AUTO and perform an alarm test call.</a:t>
            </a:r>
          </a:p>
          <a:p>
            <a:pPr marL="171449" indent="-171449">
              <a:lnSpc>
                <a:spcPct val="100000"/>
              </a:lnSpc>
              <a:defRPr sz="1400">
                <a:solidFill>
                  <a:srgbClr val="616161"/>
                </a:solidFill>
                <a:latin typeface="Open Sans"/>
                <a:ea typeface="Open Sans"/>
                <a:cs typeface="Open Sans"/>
                <a:sym typeface="Open Sans"/>
              </a:defRPr>
            </a:pPr>
            <a:r>
              <a:t>Another method for triggering an alarm call is to disconnect the battery.</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Title 1"/>
          <p:cNvSpPr txBox="1"/>
          <p:nvPr>
            <p:ph type="title"/>
          </p:nvPr>
        </p:nvSpPr>
        <p:spPr>
          <a:xfrm>
            <a:off x="628650" y="273843"/>
            <a:ext cx="7886700" cy="497302"/>
          </a:xfrm>
          <a:prstGeom prst="rect">
            <a:avLst/>
          </a:prstGeom>
        </p:spPr>
        <p:txBody>
          <a:bodyPr/>
          <a:lstStyle>
            <a:lvl1pPr defTabSz="582930">
              <a:defRPr sz="2380">
                <a:latin typeface="Open Sans Semibold"/>
                <a:ea typeface="Open Sans Semibold"/>
                <a:cs typeface="Open Sans Semibold"/>
                <a:sym typeface="Open Sans Semibold"/>
              </a:defRPr>
            </a:lvl1pPr>
          </a:lstStyle>
          <a:p>
            <a:pPr/>
            <a:r>
              <a:t>Tier 2 – Considerations for FAX Line Installs</a:t>
            </a:r>
          </a:p>
        </p:txBody>
      </p:sp>
      <p:sp>
        <p:nvSpPr>
          <p:cNvPr id="161" name="Content Placeholder 2"/>
          <p:cNvSpPr txBox="1"/>
          <p:nvPr>
            <p:ph type="body" idx="1"/>
          </p:nvPr>
        </p:nvSpPr>
        <p:spPr>
          <a:xfrm>
            <a:off x="628650" y="938462"/>
            <a:ext cx="7988089" cy="3266576"/>
          </a:xfrm>
          <a:prstGeom prst="rect">
            <a:avLst/>
          </a:prstGeom>
        </p:spPr>
        <p:txBody>
          <a:bodyPr/>
          <a:lstStyle/>
          <a:p>
            <a:pPr marL="171449" indent="-171449">
              <a:lnSpc>
                <a:spcPct val="100000"/>
              </a:lnSpc>
              <a:defRPr sz="1400">
                <a:solidFill>
                  <a:srgbClr val="616161"/>
                </a:solidFill>
                <a:latin typeface="Open Sans Regular"/>
                <a:ea typeface="Open Sans Regular"/>
                <a:cs typeface="Open Sans Regular"/>
                <a:sym typeface="Open Sans Regular"/>
              </a:defRPr>
            </a:pPr>
            <a:r>
              <a:t>Ensure that FAX lines are configured in FAX Mode.</a:t>
            </a:r>
          </a:p>
          <a:p>
            <a:pPr marL="171449" indent="-171449">
              <a:lnSpc>
                <a:spcPct val="100000"/>
              </a:lnSpc>
              <a:defRPr sz="1400">
                <a:solidFill>
                  <a:srgbClr val="616161"/>
                </a:solidFill>
                <a:latin typeface="Open Sans Regular"/>
                <a:ea typeface="Open Sans Regular"/>
                <a:cs typeface="Open Sans Regular"/>
                <a:sym typeface="Open Sans Regular"/>
              </a:defRPr>
            </a:pPr>
            <a:r>
              <a:t>To increase the chance of FAX success we recommend configuring the fax machine to the following settings:</a:t>
            </a:r>
          </a:p>
          <a:p>
            <a:pPr lvl="1" marL="514350" indent="-171450">
              <a:lnSpc>
                <a:spcPct val="100000"/>
              </a:lnSpc>
              <a:spcBef>
                <a:spcPts val="300"/>
              </a:spcBef>
              <a:buFont typeface="Courier New"/>
              <a:buChar char="o"/>
              <a:defRPr sz="1400">
                <a:solidFill>
                  <a:srgbClr val="616161"/>
                </a:solidFill>
                <a:latin typeface="Open Sans Regular"/>
                <a:ea typeface="Open Sans Regular"/>
                <a:cs typeface="Open Sans Regular"/>
                <a:sym typeface="Open Sans Regular"/>
              </a:defRPr>
            </a:pPr>
            <a:r>
              <a:t>Baud rate – 9600</a:t>
            </a:r>
          </a:p>
          <a:p>
            <a:pPr lvl="1" marL="514350" indent="-171450">
              <a:lnSpc>
                <a:spcPct val="100000"/>
              </a:lnSpc>
              <a:spcBef>
                <a:spcPts val="300"/>
              </a:spcBef>
              <a:buFont typeface="Courier New"/>
              <a:buChar char="o"/>
              <a:defRPr sz="1400">
                <a:solidFill>
                  <a:srgbClr val="616161"/>
                </a:solidFill>
                <a:latin typeface="Open Sans Regular"/>
                <a:ea typeface="Open Sans Regular"/>
                <a:cs typeface="Open Sans Regular"/>
                <a:sym typeface="Open Sans Regular"/>
              </a:defRPr>
            </a:pPr>
            <a:r>
              <a:t>ECM - Off</a:t>
            </a:r>
          </a:p>
          <a:p>
            <a:pPr marL="171449" indent="-171449">
              <a:lnSpc>
                <a:spcPct val="100000"/>
              </a:lnSpc>
              <a:defRPr sz="1400">
                <a:solidFill>
                  <a:srgbClr val="616161"/>
                </a:solidFill>
                <a:latin typeface="Open Sans Regular"/>
                <a:ea typeface="Open Sans Regular"/>
                <a:cs typeface="Open Sans Regular"/>
                <a:sym typeface="Open Sans Regular"/>
              </a:defRPr>
            </a:pPr>
            <a:r>
              <a:t>NOTE: The printing duration per page can range from 25 seconds to 1 minute, contingent upon factors such as the BAUD rate, line quality, and signal quality.</a:t>
            </a:r>
          </a:p>
          <a:p>
            <a:pPr marL="171449" indent="-171449">
              <a:lnSpc>
                <a:spcPct val="100000"/>
              </a:lnSpc>
              <a:defRPr sz="1400">
                <a:solidFill>
                  <a:srgbClr val="616161"/>
                </a:solidFill>
                <a:latin typeface="Open Sans Regular"/>
                <a:ea typeface="Open Sans Regular"/>
                <a:cs typeface="Open Sans Regular"/>
                <a:sym typeface="Open Sans Regular"/>
              </a:defRPr>
            </a:pPr>
            <a:r>
              <a:t>When a phone line is configured in FAX mode, the line cannot be used to make voice calls.  This is particularly important to understand when testing the line because if a technician connects a buttset to a FAX-configured line and makes a call, they will only hear FAX tones on both ends.  No voice traffic will be carried in either direction.  This is normal and expected.</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B53024013F5D488CDD518DE2C53FBE" ma:contentTypeVersion="14" ma:contentTypeDescription="Create a new document." ma:contentTypeScope="" ma:versionID="881da958be0fc467d54a740b45d6bde6">
  <xsd:schema xmlns:xsd="http://www.w3.org/2001/XMLSchema" xmlns:xs="http://www.w3.org/2001/XMLSchema" xmlns:p="http://schemas.microsoft.com/office/2006/metadata/properties" xmlns:ns2="e20a94db-f5a6-4015-9a83-3f23a4951053" xmlns:ns3="5f4375ef-afbd-45d4-b8dd-f7a2a37669e7" targetNamespace="http://schemas.microsoft.com/office/2006/metadata/properties" ma:root="true" ma:fieldsID="551fcf734f396f5ced54472bfa6eb77f" ns2:_="" ns3:_="">
    <xsd:import namespace="e20a94db-f5a6-4015-9a83-3f23a4951053"/>
    <xsd:import namespace="5f4375ef-afbd-45d4-b8dd-f7a2a37669e7"/>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a94db-f5a6-4015-9a83-3f23a495105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4835e197-1a00-49e2-8239-26eabbe28b7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4375ef-afbd-45d4-b8dd-f7a2a37669e7"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058cf394-637b-4d98-ba46-63077da291b7}" ma:internalName="TaxCatchAll" ma:showField="CatchAllData" ma:web="5f4375ef-afbd-45d4-b8dd-f7a2a37669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0a94db-f5a6-4015-9a83-3f23a4951053">
      <Terms xmlns="http://schemas.microsoft.com/office/infopath/2007/PartnerControls"/>
    </lcf76f155ced4ddcb4097134ff3c332f>
    <TaxCatchAll xmlns="5f4375ef-afbd-45d4-b8dd-f7a2a37669e7" xsi:nil="true"/>
  </documentManagement>
</p:properties>
</file>

<file path=customXml/itemProps1.xml><?xml version="1.0" encoding="utf-8"?>
<ds:datastoreItem xmlns:ds="http://schemas.openxmlformats.org/officeDocument/2006/customXml" ds:itemID="{583B6DD3-F9F7-4EDC-B3F9-395955FDB8E0}"/>
</file>

<file path=customXml/itemProps2.xml><?xml version="1.0" encoding="utf-8"?>
<ds:datastoreItem xmlns:ds="http://schemas.openxmlformats.org/officeDocument/2006/customXml" ds:itemID="{F3BE88BA-0367-4996-8EC3-9FBA783A4A1B}"/>
</file>

<file path=customXml/itemProps3.xml><?xml version="1.0" encoding="utf-8"?>
<ds:datastoreItem xmlns:ds="http://schemas.openxmlformats.org/officeDocument/2006/customXml" ds:itemID="{A08C0202-212D-4E61-BB01-624426C1FB9F}"/>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0x01010047B53024013F5D488CDD518DE2C53FBE</vt:lpwstr>
  </property>
</Properties>
</file>